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6"/>
  </p:notesMasterIdLst>
  <p:handoutMasterIdLst>
    <p:handoutMasterId r:id="rId27"/>
  </p:handoutMasterIdLst>
  <p:sldIdLst>
    <p:sldId id="1779" r:id="rId7"/>
    <p:sldId id="1837" r:id="rId8"/>
    <p:sldId id="1836" r:id="rId9"/>
    <p:sldId id="1800" r:id="rId10"/>
    <p:sldId id="1850" r:id="rId11"/>
    <p:sldId id="1851" r:id="rId12"/>
    <p:sldId id="1852" r:id="rId13"/>
    <p:sldId id="1853" r:id="rId14"/>
    <p:sldId id="1854" r:id="rId15"/>
    <p:sldId id="1846" r:id="rId16"/>
    <p:sldId id="1847" r:id="rId17"/>
    <p:sldId id="1848" r:id="rId18"/>
    <p:sldId id="1849" r:id="rId19"/>
    <p:sldId id="1845" r:id="rId20"/>
    <p:sldId id="1856" r:id="rId21"/>
    <p:sldId id="1855" r:id="rId22"/>
    <p:sldId id="1844" r:id="rId23"/>
    <p:sldId id="1838" r:id="rId24"/>
    <p:sldId id="680" r:id="rId25"/>
  </p:sldIdLst>
  <p:sldSz cx="12196763" cy="6858000"/>
  <p:notesSz cx="6805613" cy="9939338"/>
  <p:custDataLst>
    <p:tags r:id="rId28"/>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1D150"/>
    <a:srgbClr val="374154"/>
    <a:srgbClr val="00FA00"/>
    <a:srgbClr val="59595A"/>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60" autoAdjust="0"/>
    <p:restoredTop sz="96291" autoAdjust="0"/>
  </p:normalViewPr>
  <p:slideViewPr>
    <p:cSldViewPr showGuides="1">
      <p:cViewPr varScale="1">
        <p:scale>
          <a:sx n="117" d="100"/>
          <a:sy n="117" d="100"/>
        </p:scale>
        <p:origin x="200"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ags" Target="tags/tag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2023/4/13</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19</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19</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32F1867-BB8A-4046-989E-41A7E6FC865B}"/>
              </a:ext>
            </a:extLst>
          </p:cNvPr>
          <p:cNvSpPr txBox="1">
            <a:spLocks/>
          </p:cNvSpPr>
          <p:nvPr userDrawn="1"/>
        </p:nvSpPr>
        <p:spPr>
          <a:xfrm>
            <a:off x="337741" y="1772816"/>
            <a:ext cx="8136904"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大标题 </a:t>
            </a:r>
            <a:r>
              <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Title</a:t>
            </a:r>
          </a:p>
        </p:txBody>
      </p:sp>
      <p:pic>
        <p:nvPicPr>
          <p:cNvPr id="8" name="图片 7">
            <a:extLst>
              <a:ext uri="{FF2B5EF4-FFF2-40B4-BE49-F238E27FC236}">
                <a16:creationId xmlns:a16="http://schemas.microsoft.com/office/drawing/2014/main" id="{5F214FDC-6B87-214E-A881-A1F197F5DB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0C0A5B-2417-944A-B7DA-94A14F8A67C8}"/>
              </a:ext>
            </a:extLst>
          </p:cNvPr>
          <p:cNvSpPr>
            <a:spLocks noGrp="1"/>
          </p:cNvSpPr>
          <p:nvPr>
            <p:ph type="ctrTitle"/>
          </p:nvPr>
        </p:nvSpPr>
        <p:spPr>
          <a:xfrm>
            <a:off x="320965" y="693428"/>
            <a:ext cx="3141050" cy="953563"/>
          </a:xfrm>
          <a:prstGeom prst="rect">
            <a:avLst/>
          </a:prstGeom>
          <a:noFill/>
        </p:spPr>
        <p:txBody>
          <a:bodyPr anchor="ctr">
            <a:noAutofit/>
          </a:bodyPr>
          <a:lstStyle>
            <a:lvl1pPr>
              <a:defRPr>
                <a:latin typeface="Futura Medium" panose="020B0602020204020303" pitchFamily="34" charset="-79"/>
                <a:cs typeface="Futura Medium" panose="020B0602020204020303" pitchFamily="34" charset="-79"/>
              </a:defRPr>
            </a:lvl1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5" name="矩形 4">
            <a:extLst>
              <a:ext uri="{FF2B5EF4-FFF2-40B4-BE49-F238E27FC236}">
                <a16:creationId xmlns:a16="http://schemas.microsoft.com/office/drawing/2014/main" id="{4EA13F79-51F3-5A46-B2C2-0E8B70C77920}"/>
              </a:ext>
            </a:extLst>
          </p:cNvPr>
          <p:cNvSpPr/>
          <p:nvPr userDrawn="1"/>
        </p:nvSpPr>
        <p:spPr>
          <a:xfrm>
            <a:off x="3290069" y="939106"/>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
        <p:nvSpPr>
          <p:cNvPr id="6" name="副标题 2">
            <a:extLst>
              <a:ext uri="{FF2B5EF4-FFF2-40B4-BE49-F238E27FC236}">
                <a16:creationId xmlns:a16="http://schemas.microsoft.com/office/drawing/2014/main" id="{93344263-84EF-AE42-95A4-A0688E4F3A22}"/>
              </a:ext>
            </a:extLst>
          </p:cNvPr>
          <p:cNvSpPr>
            <a:spLocks noGrp="1"/>
          </p:cNvSpPr>
          <p:nvPr>
            <p:ph type="subTitle" idx="1" hasCustomPrompt="1"/>
          </p:nvPr>
        </p:nvSpPr>
        <p:spPr>
          <a:xfrm>
            <a:off x="1345853" y="3896673"/>
            <a:ext cx="2116161" cy="720081"/>
          </a:xfrm>
          <a:prstGeom prst="rect">
            <a:avLst/>
          </a:prstGeom>
        </p:spPr>
        <p:txBody>
          <a:bodyPr anchor="ctr"/>
          <a:lstStyle>
            <a:lvl1pPr marL="0" indent="0">
              <a:buNone/>
              <a:defRPr/>
            </a:lvl1pP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0FC5C961-C360-9F43-A308-C9DB7AC7D5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679570"/>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18316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5047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hasCustomPrompt="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4" Type="http://schemas.openxmlformats.org/officeDocument/2006/relationships/slideLayout" Target="../slideLayouts/slideLayout6.xml"/><Relationship Id="rId9" Type="http://schemas.openxmlformats.org/officeDocument/2006/relationships/hyperlink" Target="http://www.hiascend.com/"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1.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6.xml"/><Relationship Id="rId1" Type="http://schemas.openxmlformats.org/officeDocument/2006/relationships/slideLayout" Target="../slideLayouts/slideLayout12.xml"/><Relationship Id="rId6" Type="http://schemas.openxmlformats.org/officeDocument/2006/relationships/hyperlink" Target="http://www.hiascend.com/" TargetMode="External"/><Relationship Id="rId5" Type="http://schemas.openxmlformats.org/officeDocument/2006/relationships/image" Target="../media/image8.png"/><Relationship Id="rId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20" r:id="rId3"/>
    <p:sldLayoutId id="2147483904" r:id="rId4"/>
    <p:sldLayoutId id="2147483921" r:id="rId5"/>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441131"/>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496852"/>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000"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000"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9"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000"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000"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8" Type="http://schemas.openxmlformats.org/officeDocument/2006/relationships/hyperlink" Target="https://zhuanlan.zhihu.com/p/231302709" TargetMode="External"/><Relationship Id="rId13" Type="http://schemas.openxmlformats.org/officeDocument/2006/relationships/hyperlink" Target="https://zhuanlan.zhihu.com/p/258196004?utm_id=0" TargetMode="External"/><Relationship Id="rId3" Type="http://schemas.openxmlformats.org/officeDocument/2006/relationships/hyperlink" Target="https://old.hotchips.org/wp-content/uploads/hc_archives/hc29/HC29.21-Monday-Pub/HC29.21.10-GPU-Gaming-Pub/HC29.21.132-Volta-Choquette-NVIDIA-Final3.pdf" TargetMode="External"/><Relationship Id="rId7" Type="http://schemas.openxmlformats.org/officeDocument/2006/relationships/hyperlink" Target="https://developer.nvidia.com/blog/nvidia-hopper-architecture-in-depth/" TargetMode="External"/><Relationship Id="rId12" Type="http://schemas.openxmlformats.org/officeDocument/2006/relationships/hyperlink" Target="https://nyu-cds.github.io/python-gpu/02-cuda/" TargetMode="External"/><Relationship Id="rId2" Type="http://schemas.openxmlformats.org/officeDocument/2006/relationships/hyperlink" Target="https://zhuanlan.zhihu.com/p/620257581" TargetMode="External"/><Relationship Id="rId1" Type="http://schemas.openxmlformats.org/officeDocument/2006/relationships/slideLayout" Target="../slideLayouts/slideLayout5.xml"/><Relationship Id="rId6" Type="http://schemas.openxmlformats.org/officeDocument/2006/relationships/hyperlink" Target="https://resources.nvidia.com/en-us-genomics-ep/ampere-architecture-white-paper" TargetMode="External"/><Relationship Id="rId11" Type="http://schemas.openxmlformats.org/officeDocument/2006/relationships/hyperlink" Target="https://docs.nvidia.com/cuda/cuda-c-programming-guide/index.html?highlight=matrix%20multiply" TargetMode="External"/><Relationship Id="rId5" Type="http://schemas.openxmlformats.org/officeDocument/2006/relationships/hyperlink" Target="https://www.computer.org/csdl/proceedings-article/hcs/2019/08875651/1ehCtCN4SUE" TargetMode="External"/><Relationship Id="rId10" Type="http://schemas.openxmlformats.org/officeDocument/2006/relationships/hyperlink" Target="https://www.bilibili.com/read/cv15145865?from=search" TargetMode="External"/><Relationship Id="rId4" Type="http://schemas.openxmlformats.org/officeDocument/2006/relationships/hyperlink" Target="https://ieeexplore.ieee.org/author/37086370271" TargetMode="External"/><Relationship Id="rId9" Type="http://schemas.openxmlformats.org/officeDocument/2006/relationships/hyperlink" Target="https://www.zhihu.com/zvideo/1367794004235542528" TargetMode="External"/><Relationship Id="rId14" Type="http://schemas.openxmlformats.org/officeDocument/2006/relationships/hyperlink" Target="https://blog.csdn.net/qq_42059060/article/details/121274184"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a:extLst>
              <a:ext uri="{FF2B5EF4-FFF2-40B4-BE49-F238E27FC236}">
                <a16:creationId xmlns:a16="http://schemas.microsoft.com/office/drawing/2014/main" id="{CFF1FABF-8BDE-C54A-A9C6-18A81E72C433}"/>
              </a:ext>
            </a:extLst>
          </p:cNvPr>
          <p:cNvSpPr>
            <a:spLocks noGrp="1"/>
          </p:cNvSpPr>
          <p:nvPr>
            <p:ph type="subTitle" idx="4294967295"/>
          </p:nvPr>
        </p:nvSpPr>
        <p:spPr>
          <a:xfrm>
            <a:off x="1345853" y="3896673"/>
            <a:ext cx="2232248" cy="720081"/>
          </a:xfrm>
          <a:prstGeom prst="rect">
            <a:avLst/>
          </a:prstGeom>
        </p:spPr>
        <p:txBody>
          <a:bodyPr anchor="ctr"/>
          <a:lstStyle/>
          <a:p>
            <a:pPr marL="0" indent="0">
              <a:lnSpc>
                <a:spcPct val="100000"/>
              </a:lnSpc>
              <a:buNone/>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291635" y="1772816"/>
            <a:ext cx="813690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GPU</a:t>
            </a:r>
            <a:r>
              <a:rPr lang="zh-CN" altLang="en-US" sz="960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基础概念</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
        <p:nvSpPr>
          <p:cNvPr id="9" name="标题 1">
            <a:extLst>
              <a:ext uri="{FF2B5EF4-FFF2-40B4-BE49-F238E27FC236}">
                <a16:creationId xmlns:a16="http://schemas.microsoft.com/office/drawing/2014/main" id="{16D9E6A1-AF76-4248-8AFC-D1158DBA2D44}"/>
              </a:ext>
            </a:extLst>
          </p:cNvPr>
          <p:cNvSpPr>
            <a:spLocks noGrp="1"/>
          </p:cNvSpPr>
          <p:nvPr>
            <p:ph type="ctrTitle"/>
          </p:nvPr>
        </p:nvSpPr>
        <p:spPr>
          <a:xfrm>
            <a:off x="320965" y="693428"/>
            <a:ext cx="3141050" cy="953563"/>
          </a:xfrm>
          <a:prstGeom prst="rect">
            <a:avLst/>
          </a:prstGeo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10" name="矩形 9">
            <a:extLst>
              <a:ext uri="{FF2B5EF4-FFF2-40B4-BE49-F238E27FC236}">
                <a16:creationId xmlns:a16="http://schemas.microsoft.com/office/drawing/2014/main" id="{92D1A350-318B-434B-AA3C-635567F9E4A6}"/>
              </a:ext>
            </a:extLst>
          </p:cNvPr>
          <p:cNvSpPr/>
          <p:nvPr/>
        </p:nvSpPr>
        <p:spPr>
          <a:xfrm>
            <a:off x="3290069" y="939106"/>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772A78E-2283-6B49-A172-A14C8BA426DA}"/>
              </a:ext>
            </a:extLst>
          </p:cNvPr>
          <p:cNvSpPr>
            <a:spLocks noGrp="1"/>
          </p:cNvSpPr>
          <p:nvPr>
            <p:ph type="title"/>
          </p:nvPr>
        </p:nvSpPr>
        <p:spPr/>
        <p:txBody>
          <a:bodyPr/>
          <a:lstStyle/>
          <a:p>
            <a:r>
              <a:rPr lang="en-US" altLang="zh-CN" dirty="0"/>
              <a:t>CUDA</a:t>
            </a:r>
            <a:r>
              <a:rPr lang="zh-CN" altLang="en-US" dirty="0"/>
              <a:t>（</a:t>
            </a:r>
            <a:r>
              <a:rPr lang="en-US" altLang="zh-CN" dirty="0"/>
              <a:t>Compute Unified Device Architecture</a:t>
            </a:r>
            <a:r>
              <a:rPr lang="zh-CN" altLang="en-US" dirty="0"/>
              <a:t>）</a:t>
            </a:r>
          </a:p>
        </p:txBody>
      </p:sp>
      <p:sp>
        <p:nvSpPr>
          <p:cNvPr id="5" name="内容占位符 4">
            <a:extLst>
              <a:ext uri="{FF2B5EF4-FFF2-40B4-BE49-F238E27FC236}">
                <a16:creationId xmlns:a16="http://schemas.microsoft.com/office/drawing/2014/main" id="{41047BB1-A9E4-B14D-82CD-1E11CBAA6B5B}"/>
              </a:ext>
            </a:extLst>
          </p:cNvPr>
          <p:cNvSpPr>
            <a:spLocks noGrp="1"/>
          </p:cNvSpPr>
          <p:nvPr>
            <p:ph sz="half" idx="1"/>
          </p:nvPr>
        </p:nvSpPr>
        <p:spPr>
          <a:xfrm>
            <a:off x="623635" y="1340768"/>
            <a:ext cx="10963473" cy="4608512"/>
          </a:xfrm>
        </p:spPr>
        <p:txBody>
          <a:bodyPr/>
          <a:lstStyle/>
          <a:p>
            <a:r>
              <a:rPr lang="en-US" altLang="zh-CN" dirty="0"/>
              <a:t>2006 </a:t>
            </a:r>
            <a:r>
              <a:rPr lang="zh-CN" altLang="en-US" dirty="0"/>
              <a:t>年 </a:t>
            </a:r>
            <a:r>
              <a:rPr lang="en-US" altLang="zh-CN" dirty="0"/>
              <a:t>11 </a:t>
            </a:r>
            <a:r>
              <a:rPr lang="zh-CN" altLang="en-US" dirty="0"/>
              <a:t>月，</a:t>
            </a:r>
            <a:r>
              <a:rPr lang="en-US" altLang="zh-CN" dirty="0"/>
              <a:t>NVIDIA </a:t>
            </a:r>
            <a:r>
              <a:rPr lang="zh-CN" altLang="en-US" dirty="0"/>
              <a:t>推出了 </a:t>
            </a:r>
            <a:r>
              <a:rPr lang="en-US" altLang="zh-CN" dirty="0"/>
              <a:t>CUDA</a:t>
            </a:r>
            <a:r>
              <a:rPr lang="zh-CN" altLang="en-US" dirty="0"/>
              <a:t>，通用并行计算平台和编程模型，用于图形处理单元（</a:t>
            </a:r>
            <a:r>
              <a:rPr lang="en-US" altLang="zh-CN" dirty="0"/>
              <a:t>GPU</a:t>
            </a:r>
            <a:r>
              <a:rPr lang="zh-CN" altLang="en-US" dirty="0"/>
              <a:t>）上的通用计算。利用 </a:t>
            </a:r>
            <a:r>
              <a:rPr lang="en-US" altLang="zh-CN" dirty="0"/>
              <a:t>NVIDIA GPU </a:t>
            </a:r>
            <a:r>
              <a:rPr lang="zh-CN" altLang="en-US" dirty="0"/>
              <a:t>中的并行计算引擎（</a:t>
            </a:r>
            <a:r>
              <a:rPr lang="en-US" altLang="zh-CN" dirty="0"/>
              <a:t>CUDA</a:t>
            </a:r>
            <a:r>
              <a:rPr lang="zh-CN" altLang="en-US" dirty="0"/>
              <a:t> </a:t>
            </a:r>
            <a:r>
              <a:rPr lang="en-US" altLang="zh-CN" dirty="0"/>
              <a:t>Core</a:t>
            </a:r>
            <a:r>
              <a:rPr lang="zh-CN" altLang="en-US" dirty="0"/>
              <a:t>）以比在 </a:t>
            </a:r>
            <a:r>
              <a:rPr lang="en-US" altLang="zh-CN" dirty="0"/>
              <a:t>CPU </a:t>
            </a:r>
            <a:r>
              <a:rPr lang="zh-CN" altLang="en-US" dirty="0"/>
              <a:t>上更有效的方式解决许多复杂的计算问题。</a:t>
            </a:r>
          </a:p>
        </p:txBody>
      </p:sp>
      <p:pic>
        <p:nvPicPr>
          <p:cNvPr id="7" name="图片 6">
            <a:extLst>
              <a:ext uri="{FF2B5EF4-FFF2-40B4-BE49-F238E27FC236}">
                <a16:creationId xmlns:a16="http://schemas.microsoft.com/office/drawing/2014/main" id="{8CE7DD28-6D10-CD43-83F0-A894EF2CE205}"/>
              </a:ext>
            </a:extLst>
          </p:cNvPr>
          <p:cNvPicPr>
            <a:picLocks noChangeAspect="1"/>
          </p:cNvPicPr>
          <p:nvPr/>
        </p:nvPicPr>
        <p:blipFill>
          <a:blip r:embed="rId2"/>
          <a:stretch>
            <a:fillRect/>
          </a:stretch>
        </p:blipFill>
        <p:spPr>
          <a:xfrm>
            <a:off x="7986396" y="2924944"/>
            <a:ext cx="3512585" cy="3456384"/>
          </a:xfrm>
          <a:prstGeom prst="rect">
            <a:avLst/>
          </a:prstGeom>
        </p:spPr>
      </p:pic>
      <p:pic>
        <p:nvPicPr>
          <p:cNvPr id="8" name="图片 7">
            <a:extLst>
              <a:ext uri="{FF2B5EF4-FFF2-40B4-BE49-F238E27FC236}">
                <a16:creationId xmlns:a16="http://schemas.microsoft.com/office/drawing/2014/main" id="{ADBDA430-7D6F-B64D-83A0-E8C695B71A9C}"/>
              </a:ext>
            </a:extLst>
          </p:cNvPr>
          <p:cNvPicPr>
            <a:picLocks noChangeAspect="1"/>
          </p:cNvPicPr>
          <p:nvPr/>
        </p:nvPicPr>
        <p:blipFill>
          <a:blip r:embed="rId3"/>
          <a:stretch>
            <a:fillRect/>
          </a:stretch>
        </p:blipFill>
        <p:spPr>
          <a:xfrm>
            <a:off x="824781" y="2996952"/>
            <a:ext cx="6713760" cy="3240360"/>
          </a:xfrm>
          <a:prstGeom prst="rect">
            <a:avLst/>
          </a:prstGeom>
        </p:spPr>
      </p:pic>
    </p:spTree>
    <p:extLst>
      <p:ext uri="{BB962C8B-B14F-4D97-AF65-F5344CB8AC3E}">
        <p14:creationId xmlns:p14="http://schemas.microsoft.com/office/powerpoint/2010/main" val="3598671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98DA6F-C763-674F-BFBD-543EB622E368}"/>
              </a:ext>
            </a:extLst>
          </p:cNvPr>
          <p:cNvSpPr>
            <a:spLocks noGrp="1"/>
          </p:cNvSpPr>
          <p:nvPr>
            <p:ph type="title"/>
          </p:nvPr>
        </p:nvSpPr>
        <p:spPr/>
        <p:txBody>
          <a:bodyPr/>
          <a:lstStyle/>
          <a:p>
            <a:r>
              <a:rPr lang="en-US" altLang="zh-CN" dirty="0"/>
              <a:t>CUDA</a:t>
            </a:r>
            <a:endParaRPr kumimoji="1" lang="zh-CN" altLang="en-US" dirty="0"/>
          </a:p>
        </p:txBody>
      </p:sp>
      <p:sp>
        <p:nvSpPr>
          <p:cNvPr id="3" name="内容占位符 2">
            <a:extLst>
              <a:ext uri="{FF2B5EF4-FFF2-40B4-BE49-F238E27FC236}">
                <a16:creationId xmlns:a16="http://schemas.microsoft.com/office/drawing/2014/main" id="{A21524B3-CD95-0A4F-8887-CBEAE374022A}"/>
              </a:ext>
            </a:extLst>
          </p:cNvPr>
          <p:cNvSpPr>
            <a:spLocks noGrp="1"/>
          </p:cNvSpPr>
          <p:nvPr>
            <p:ph sz="half" idx="1"/>
          </p:nvPr>
        </p:nvSpPr>
        <p:spPr>
          <a:xfrm>
            <a:off x="623635" y="1268760"/>
            <a:ext cx="10963473" cy="1080120"/>
          </a:xfrm>
        </p:spPr>
        <p:txBody>
          <a:bodyPr/>
          <a:lstStyle/>
          <a:p>
            <a:r>
              <a:rPr lang="en-US" altLang="zh-CN" dirty="0"/>
              <a:t>CUDA </a:t>
            </a:r>
            <a:r>
              <a:rPr lang="zh-CN" altLang="en-US" dirty="0"/>
              <a:t>并行编程模型作为一款通用接口，为熟悉 </a:t>
            </a:r>
            <a:r>
              <a:rPr lang="en-US" altLang="zh-CN" dirty="0"/>
              <a:t>C </a:t>
            </a:r>
            <a:r>
              <a:rPr lang="zh-CN" altLang="en-US" dirty="0"/>
              <a:t>等标准编程语言的程序员保持较低的学习曲线。</a:t>
            </a:r>
            <a:endParaRPr kumimoji="1" lang="zh-CN" altLang="en-US" dirty="0"/>
          </a:p>
        </p:txBody>
      </p:sp>
      <p:pic>
        <p:nvPicPr>
          <p:cNvPr id="6" name="图片 5">
            <a:extLst>
              <a:ext uri="{FF2B5EF4-FFF2-40B4-BE49-F238E27FC236}">
                <a16:creationId xmlns:a16="http://schemas.microsoft.com/office/drawing/2014/main" id="{090EFC5C-15C4-0E4C-AF8A-0290E9719B40}"/>
              </a:ext>
            </a:extLst>
          </p:cNvPr>
          <p:cNvPicPr>
            <a:picLocks noChangeAspect="1"/>
          </p:cNvPicPr>
          <p:nvPr/>
        </p:nvPicPr>
        <p:blipFill>
          <a:blip r:embed="rId2"/>
          <a:stretch>
            <a:fillRect/>
          </a:stretch>
        </p:blipFill>
        <p:spPr>
          <a:xfrm>
            <a:off x="2162395" y="2060848"/>
            <a:ext cx="7871972" cy="4427984"/>
          </a:xfrm>
          <a:prstGeom prst="rect">
            <a:avLst/>
          </a:prstGeom>
        </p:spPr>
      </p:pic>
    </p:spTree>
    <p:extLst>
      <p:ext uri="{BB962C8B-B14F-4D97-AF65-F5344CB8AC3E}">
        <p14:creationId xmlns:p14="http://schemas.microsoft.com/office/powerpoint/2010/main" val="2767730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926DF5-E7E5-C74F-85C4-5953A7151F2F}"/>
              </a:ext>
            </a:extLst>
          </p:cNvPr>
          <p:cNvSpPr>
            <a:spLocks noGrp="1"/>
          </p:cNvSpPr>
          <p:nvPr>
            <p:ph type="title"/>
          </p:nvPr>
        </p:nvSpPr>
        <p:spPr/>
        <p:txBody>
          <a:bodyPr/>
          <a:lstStyle/>
          <a:p>
            <a:r>
              <a:rPr kumimoji="1" lang="en-US" altLang="zh-CN" dirty="0"/>
              <a:t>CUDA</a:t>
            </a:r>
            <a:endParaRPr kumimoji="1" lang="zh-CN" altLang="en-US" dirty="0"/>
          </a:p>
        </p:txBody>
      </p:sp>
      <p:pic>
        <p:nvPicPr>
          <p:cNvPr id="7" name="图片 6">
            <a:extLst>
              <a:ext uri="{FF2B5EF4-FFF2-40B4-BE49-F238E27FC236}">
                <a16:creationId xmlns:a16="http://schemas.microsoft.com/office/drawing/2014/main" id="{F5756A9B-5EBF-A643-929E-13C8FEB1AC85}"/>
              </a:ext>
            </a:extLst>
          </p:cNvPr>
          <p:cNvPicPr>
            <a:picLocks noChangeAspect="1"/>
          </p:cNvPicPr>
          <p:nvPr/>
        </p:nvPicPr>
        <p:blipFill>
          <a:blip r:embed="rId2"/>
          <a:stretch>
            <a:fillRect/>
          </a:stretch>
        </p:blipFill>
        <p:spPr>
          <a:xfrm>
            <a:off x="4730229" y="1268760"/>
            <a:ext cx="6090676" cy="4759226"/>
          </a:xfrm>
          <a:prstGeom prst="rect">
            <a:avLst/>
          </a:prstGeom>
        </p:spPr>
      </p:pic>
      <p:sp>
        <p:nvSpPr>
          <p:cNvPr id="5" name="内容占位符 4">
            <a:extLst>
              <a:ext uri="{FF2B5EF4-FFF2-40B4-BE49-F238E27FC236}">
                <a16:creationId xmlns:a16="http://schemas.microsoft.com/office/drawing/2014/main" id="{C498AE95-6BC1-B14E-BE50-A6D4D80278A8}"/>
              </a:ext>
            </a:extLst>
          </p:cNvPr>
          <p:cNvSpPr>
            <a:spLocks noGrp="1"/>
          </p:cNvSpPr>
          <p:nvPr>
            <p:ph sz="half" idx="1"/>
          </p:nvPr>
        </p:nvSpPr>
        <p:spPr>
          <a:xfrm>
            <a:off x="623636" y="1484784"/>
            <a:ext cx="3530529" cy="4608512"/>
          </a:xfrm>
        </p:spPr>
        <p:txBody>
          <a:bodyPr/>
          <a:lstStyle/>
          <a:p>
            <a:r>
              <a:rPr lang="en-US" altLang="zh-CN" dirty="0"/>
              <a:t>CUDA</a:t>
            </a:r>
            <a:r>
              <a:rPr lang="zh-CN" altLang="en-US" dirty="0"/>
              <a:t> 将 </a:t>
            </a:r>
            <a:r>
              <a:rPr lang="en-US" altLang="zh-CN" dirty="0"/>
              <a:t>GPU</a:t>
            </a:r>
            <a:r>
              <a:rPr lang="zh-CN" altLang="en-US" dirty="0"/>
              <a:t> 架构建模为多核系统，将 </a:t>
            </a:r>
            <a:r>
              <a:rPr lang="en-US" altLang="zh-CN" dirty="0"/>
              <a:t>GPU</a:t>
            </a:r>
            <a:r>
              <a:rPr lang="zh-CN" altLang="en-US" dirty="0"/>
              <a:t> 并行线程抽象为</a:t>
            </a:r>
            <a:r>
              <a:rPr lang="zh-CN" altLang="en-US" dirty="0">
                <a:highlight>
                  <a:srgbClr val="FFFF00"/>
                </a:highlight>
              </a:rPr>
              <a:t>层次化线程结构</a:t>
            </a:r>
            <a:r>
              <a:rPr lang="zh-CN" altLang="en-US" dirty="0"/>
              <a:t>（网格状的线程块）。</a:t>
            </a:r>
            <a:endParaRPr lang="en-US" altLang="zh-CN" dirty="0"/>
          </a:p>
          <a:p>
            <a:r>
              <a:rPr lang="zh-CN" altLang="en-US" dirty="0"/>
              <a:t>这样可以指导开发者将问题划分为</a:t>
            </a:r>
            <a:r>
              <a:rPr lang="zh-CN" altLang="en-US" dirty="0">
                <a:highlight>
                  <a:srgbClr val="FFFF00"/>
                </a:highlight>
              </a:rPr>
              <a:t>独立线程块并行解决的子问题</a:t>
            </a:r>
            <a:r>
              <a:rPr lang="zh-CN" altLang="en-US" dirty="0"/>
              <a:t>，并进一步将每个子问题划分为可以由</a:t>
            </a:r>
            <a:r>
              <a:rPr lang="zh-CN" altLang="en-US" dirty="0">
                <a:highlight>
                  <a:srgbClr val="FFFF00"/>
                </a:highlight>
              </a:rPr>
              <a:t>块内的线程并行协作解决</a:t>
            </a:r>
            <a:r>
              <a:rPr lang="zh-CN" altLang="en-US" dirty="0"/>
              <a:t>的部分。</a:t>
            </a:r>
            <a:endParaRPr lang="en-US" altLang="zh-CN" dirty="0"/>
          </a:p>
        </p:txBody>
      </p:sp>
    </p:spTree>
    <p:extLst>
      <p:ext uri="{BB962C8B-B14F-4D97-AF65-F5344CB8AC3E}">
        <p14:creationId xmlns:p14="http://schemas.microsoft.com/office/powerpoint/2010/main" val="3173555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926DF5-E7E5-C74F-85C4-5953A7151F2F}"/>
              </a:ext>
            </a:extLst>
          </p:cNvPr>
          <p:cNvSpPr>
            <a:spLocks noGrp="1"/>
          </p:cNvSpPr>
          <p:nvPr>
            <p:ph type="title"/>
          </p:nvPr>
        </p:nvSpPr>
        <p:spPr/>
        <p:txBody>
          <a:bodyPr/>
          <a:lstStyle/>
          <a:p>
            <a:r>
              <a:rPr kumimoji="1" lang="en-US" altLang="zh-CN" dirty="0"/>
              <a:t>CUDA</a:t>
            </a:r>
            <a:endParaRPr kumimoji="1" lang="zh-CN" altLang="en-US" dirty="0"/>
          </a:p>
        </p:txBody>
      </p:sp>
      <p:pic>
        <p:nvPicPr>
          <p:cNvPr id="8" name="图片 7">
            <a:extLst>
              <a:ext uri="{FF2B5EF4-FFF2-40B4-BE49-F238E27FC236}">
                <a16:creationId xmlns:a16="http://schemas.microsoft.com/office/drawing/2014/main" id="{15944E3C-9940-314E-9824-8EB948790B3F}"/>
              </a:ext>
            </a:extLst>
          </p:cNvPr>
          <p:cNvPicPr>
            <a:picLocks noChangeAspect="1"/>
          </p:cNvPicPr>
          <p:nvPr/>
        </p:nvPicPr>
        <p:blipFill>
          <a:blip r:embed="rId2"/>
          <a:stretch>
            <a:fillRect/>
          </a:stretch>
        </p:blipFill>
        <p:spPr>
          <a:xfrm>
            <a:off x="4535341" y="1539506"/>
            <a:ext cx="7194993" cy="4511508"/>
          </a:xfrm>
          <a:prstGeom prst="rect">
            <a:avLst/>
          </a:prstGeom>
        </p:spPr>
      </p:pic>
      <p:sp>
        <p:nvSpPr>
          <p:cNvPr id="9" name="内容占位符 8">
            <a:extLst>
              <a:ext uri="{FF2B5EF4-FFF2-40B4-BE49-F238E27FC236}">
                <a16:creationId xmlns:a16="http://schemas.microsoft.com/office/drawing/2014/main" id="{4E629C1E-5D3F-7E44-BC46-0923D48BE262}"/>
              </a:ext>
            </a:extLst>
          </p:cNvPr>
          <p:cNvSpPr>
            <a:spLocks noGrp="1"/>
          </p:cNvSpPr>
          <p:nvPr>
            <p:ph sz="half" idx="1"/>
          </p:nvPr>
        </p:nvSpPr>
        <p:spPr>
          <a:xfrm>
            <a:off x="481757" y="1412776"/>
            <a:ext cx="3600399" cy="4608512"/>
          </a:xfrm>
        </p:spPr>
        <p:txBody>
          <a:bodyPr/>
          <a:lstStyle/>
          <a:p>
            <a:r>
              <a:rPr lang="zh-CN" altLang="en-US" dirty="0"/>
              <a:t>通过允许线程 </a:t>
            </a:r>
            <a:r>
              <a:rPr lang="en-US" altLang="zh-CN" dirty="0"/>
              <a:t>Thread</a:t>
            </a:r>
            <a:r>
              <a:rPr lang="zh-CN" altLang="en-US" dirty="0"/>
              <a:t> 在解决每个子问题时，进行协作来保持语言表达能力，同时实现自动可扩展性。实际上，每个线程块 </a:t>
            </a:r>
            <a:r>
              <a:rPr lang="en-US" altLang="zh-CN" dirty="0"/>
              <a:t>Thread</a:t>
            </a:r>
            <a:r>
              <a:rPr lang="zh-CN" altLang="en-US" dirty="0"/>
              <a:t> </a:t>
            </a:r>
            <a:r>
              <a:rPr lang="en-US" altLang="zh-CN" dirty="0"/>
              <a:t>Block</a:t>
            </a:r>
            <a:r>
              <a:rPr lang="zh-CN" altLang="en-US" dirty="0"/>
              <a:t> 都可以在 </a:t>
            </a:r>
            <a:r>
              <a:rPr lang="en-US" altLang="zh-CN" dirty="0"/>
              <a:t>GPU </a:t>
            </a:r>
            <a:r>
              <a:rPr lang="zh-CN" altLang="en-US" dirty="0"/>
              <a:t>的计算单元内以任何顺序进行调度，以便编译后的 </a:t>
            </a:r>
            <a:r>
              <a:rPr lang="en-US" altLang="zh-CN" dirty="0"/>
              <a:t>CUDA </a:t>
            </a:r>
            <a:r>
              <a:rPr lang="zh-CN" altLang="en-US" dirty="0"/>
              <a:t>程序可以在任意数量的多处理器上执行。</a:t>
            </a:r>
          </a:p>
        </p:txBody>
      </p:sp>
    </p:spTree>
    <p:extLst>
      <p:ext uri="{BB962C8B-B14F-4D97-AF65-F5344CB8AC3E}">
        <p14:creationId xmlns:p14="http://schemas.microsoft.com/office/powerpoint/2010/main" val="2789952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961D60-3C18-714D-8525-638F0B791836}"/>
              </a:ext>
            </a:extLst>
          </p:cNvPr>
          <p:cNvSpPr>
            <a:spLocks noGrp="1"/>
          </p:cNvSpPr>
          <p:nvPr>
            <p:ph type="title"/>
          </p:nvPr>
        </p:nvSpPr>
        <p:spPr/>
        <p:txBody>
          <a:bodyPr/>
          <a:lstStyle/>
          <a:p>
            <a:r>
              <a:rPr kumimoji="1" lang="zh-CN" altLang="en-US" dirty="0"/>
              <a:t>峰值算力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3B21944-227E-DF46-A5F8-E23AA466323A}"/>
                  </a:ext>
                </a:extLst>
              </p:cNvPr>
              <p:cNvSpPr>
                <a:spLocks noGrp="1"/>
              </p:cNvSpPr>
              <p:nvPr>
                <p:ph sz="half" idx="1"/>
              </p:nvPr>
            </p:nvSpPr>
            <p:spPr/>
            <p:txBody>
              <a:bodyPr/>
              <a:lstStyle/>
              <a:p>
                <a:r>
                  <a:rPr lang="en-US" altLang="zh-CN" dirty="0"/>
                  <a:t>GPU</a:t>
                </a:r>
                <a:r>
                  <a:rPr lang="zh-CN" altLang="en-US" dirty="0"/>
                  <a:t> 算力跟计算核心个数、核心频率、核心单时钟周期能力三个因素有关。</a:t>
                </a:r>
                <a:r>
                  <a:rPr lang="en-US" altLang="zh-CN" dirty="0"/>
                  <a:t>GPU </a:t>
                </a:r>
                <a:r>
                  <a:rPr lang="zh-CN" altLang="en-US" dirty="0"/>
                  <a:t>峰值计算能力，公式如下：</a:t>
                </a:r>
              </a:p>
              <a:p>
                <a:pPr marL="0" indent="0">
                  <a:buNone/>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𝑃𝑒𝑎𝑘</m:t>
                      </m:r>
                      <m:r>
                        <a:rPr lang="zh-CN" altLang="en-US" b="0" i="1" dirty="0" smtClean="0">
                          <a:latin typeface="Cambria Math" panose="02040503050406030204" pitchFamily="18" charset="0"/>
                        </a:rPr>
                        <m:t> </m:t>
                      </m:r>
                      <m:r>
                        <a:rPr lang="en-US" altLang="zh-CN" i="1" dirty="0" smtClean="0">
                          <a:latin typeface="Cambria Math" panose="02040503050406030204" pitchFamily="18" charset="0"/>
                        </a:rPr>
                        <m:t>𝐹𝐿𝑂𝑃𝑆</m:t>
                      </m:r>
                      <m:r>
                        <a:rPr lang="en-US" altLang="zh-CN"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i="1" dirty="0">
                              <a:latin typeface="Cambria Math" panose="02040503050406030204" pitchFamily="18" charset="0"/>
                            </a:rPr>
                            <m:t>𝐹</m:t>
                          </m:r>
                        </m:e>
                        <m:sub>
                          <m:r>
                            <a:rPr lang="en-US" altLang="zh-CN" i="1" dirty="0">
                              <a:latin typeface="Cambria Math" panose="02040503050406030204" pitchFamily="18" charset="0"/>
                            </a:rPr>
                            <m:t>𝑐𝑙𝑘</m:t>
                          </m:r>
                        </m:sub>
                      </m:sSub>
                      <m:r>
                        <a:rPr lang="en-US" altLang="zh-CN"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i="1" dirty="0">
                              <a:latin typeface="Cambria Math" panose="02040503050406030204" pitchFamily="18" charset="0"/>
                            </a:rPr>
                            <m:t>𝑁</m:t>
                          </m:r>
                        </m:e>
                        <m:sub>
                          <m:r>
                            <a:rPr lang="en-US" altLang="zh-CN" i="1" dirty="0">
                              <a:latin typeface="Cambria Math" panose="02040503050406030204" pitchFamily="18" charset="0"/>
                            </a:rPr>
                            <m:t>𝑆𝑀</m:t>
                          </m:r>
                        </m:sub>
                      </m:sSub>
                      <m:r>
                        <a:rPr lang="en-US" altLang="zh-CN"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i="1" dirty="0">
                              <a:latin typeface="Cambria Math" panose="02040503050406030204" pitchFamily="18" charset="0"/>
                            </a:rPr>
                            <m:t>𝐹</m:t>
                          </m:r>
                        </m:e>
                        <m:sub>
                          <m:r>
                            <a:rPr lang="en-US" altLang="zh-CN" b="0" i="1" dirty="0" smtClean="0">
                              <a:latin typeface="Cambria Math" panose="02040503050406030204" pitchFamily="18" charset="0"/>
                            </a:rPr>
                            <m:t>𝑟𝑒𝑞</m:t>
                          </m:r>
                        </m:sub>
                      </m:sSub>
                    </m:oMath>
                  </m:oMathPara>
                </a14:m>
                <a:endParaRPr lang="en-US" altLang="zh-CN" dirty="0"/>
              </a:p>
              <a:p>
                <a:endParaRPr lang="en-US" altLang="zh-CN" dirty="0"/>
              </a:p>
              <a:p>
                <a:r>
                  <a:rPr lang="zh-CN" altLang="en-US" dirty="0"/>
                  <a:t>其中 </a:t>
                </a:r>
                <a:r>
                  <a:rPr lang="en-US" altLang="zh-CN" dirty="0"/>
                  <a:t>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𝐹</m:t>
                        </m:r>
                      </m:e>
                      <m:sub>
                        <m:r>
                          <a:rPr lang="en-US" altLang="zh-CN" i="1" dirty="0">
                            <a:latin typeface="Cambria Math" panose="02040503050406030204" pitchFamily="18" charset="0"/>
                          </a:rPr>
                          <m:t>𝑐𝑙𝑘</m:t>
                        </m:r>
                      </m:sub>
                    </m:sSub>
                    <m:r>
                      <a:rPr lang="en-US" altLang="zh-CN" i="1" dirty="0">
                        <a:latin typeface="Cambria Math" panose="02040503050406030204" pitchFamily="18" charset="0"/>
                      </a:rPr>
                      <m:t> </m:t>
                    </m:r>
                  </m:oMath>
                </a14:m>
                <a:r>
                  <a:rPr lang="en-US" altLang="zh-CN" dirty="0"/>
                  <a:t> </a:t>
                </a:r>
                <a:r>
                  <a:rPr lang="zh-CN" altLang="en-US" dirty="0"/>
                  <a:t>为 </a:t>
                </a:r>
                <a:r>
                  <a:rPr lang="en-US" altLang="zh-CN" dirty="0"/>
                  <a:t>GPU </a:t>
                </a:r>
                <a:r>
                  <a:rPr lang="zh-CN" altLang="en-US" dirty="0"/>
                  <a:t>的时钟周期内指令执行数 </a:t>
                </a:r>
                <a:r>
                  <a:rPr lang="en-US" altLang="zh-CN" dirty="0"/>
                  <a:t>(FLOPS/Cycle)</a:t>
                </a:r>
                <a:r>
                  <a:rPr lang="zh-CN" altLang="en-US" dirty="0"/>
                  <a:t>，</a:t>
                </a:r>
                <a:r>
                  <a:rPr lang="en-US" altLang="zh-CN" dirty="0"/>
                  <a:t>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𝐹</m:t>
                        </m:r>
                      </m:e>
                      <m:sub>
                        <m:r>
                          <a:rPr lang="en-US" altLang="zh-CN" i="1" dirty="0">
                            <a:latin typeface="Cambria Math" panose="02040503050406030204" pitchFamily="18" charset="0"/>
                          </a:rPr>
                          <m:t>𝑟𝑒𝑞</m:t>
                        </m:r>
                      </m:sub>
                    </m:sSub>
                  </m:oMath>
                </a14:m>
                <a:r>
                  <a:rPr lang="zh-CN" altLang="en-US" dirty="0"/>
                  <a:t> 为运行频率 </a:t>
                </a:r>
                <a:r>
                  <a:rPr lang="en-US" altLang="zh-CN" dirty="0"/>
                  <a:t>(GHz)</a:t>
                </a:r>
                <a:r>
                  <a:rPr lang="zh-CN" altLang="en-US" dirty="0"/>
                  <a:t>，</a:t>
                </a:r>
                <a:r>
                  <a:rPr lang="en-US" altLang="zh-CN" dirty="0"/>
                  <a:t>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𝑁</m:t>
                        </m:r>
                      </m:e>
                      <m:sub>
                        <m:r>
                          <a:rPr lang="en-US" altLang="zh-CN" i="1" dirty="0">
                            <a:latin typeface="Cambria Math" panose="02040503050406030204" pitchFamily="18" charset="0"/>
                          </a:rPr>
                          <m:t>𝑆𝑀</m:t>
                        </m:r>
                      </m:sub>
                    </m:sSub>
                    <m:r>
                      <a:rPr lang="en-US" altLang="zh-CN" i="1" dirty="0">
                        <a:latin typeface="Cambria Math" panose="02040503050406030204" pitchFamily="18" charset="0"/>
                      </a:rPr>
                      <m:t> </m:t>
                    </m:r>
                  </m:oMath>
                </a14:m>
                <a:r>
                  <a:rPr lang="en-US" altLang="zh-CN" dirty="0"/>
                  <a:t> </a:t>
                </a:r>
                <a:r>
                  <a:rPr lang="zh-CN" altLang="en-US" dirty="0"/>
                  <a:t>为 </a:t>
                </a:r>
                <a:r>
                  <a:rPr lang="en-US" altLang="zh-CN" dirty="0"/>
                  <a:t>GPU SM </a:t>
                </a:r>
                <a:r>
                  <a:rPr lang="zh-CN" altLang="en-US" dirty="0"/>
                  <a:t>数量 </a:t>
                </a:r>
                <a:r>
                  <a:rPr lang="en-US" altLang="zh-CN" dirty="0"/>
                  <a:t>(Cores)</a:t>
                </a:r>
                <a:r>
                  <a:rPr lang="zh-CN" altLang="en-US" dirty="0"/>
                  <a:t>。</a:t>
                </a:r>
              </a:p>
            </p:txBody>
          </p:sp>
        </mc:Choice>
        <mc:Fallback xmlns="">
          <p:sp>
            <p:nvSpPr>
              <p:cNvPr id="3" name="内容占位符 2">
                <a:extLst>
                  <a:ext uri="{FF2B5EF4-FFF2-40B4-BE49-F238E27FC236}">
                    <a16:creationId xmlns:a16="http://schemas.microsoft.com/office/drawing/2014/main" id="{83B21944-227E-DF46-A5F8-E23AA466323A}"/>
                  </a:ext>
                </a:extLst>
              </p:cNvPr>
              <p:cNvSpPr>
                <a:spLocks noGrp="1" noRot="1" noChangeAspect="1" noMove="1" noResize="1" noEditPoints="1" noAdjustHandles="1" noChangeArrowheads="1" noChangeShapeType="1" noTextEdit="1"/>
              </p:cNvSpPr>
              <p:nvPr>
                <p:ph sz="half" idx="1"/>
              </p:nvPr>
            </p:nvSpPr>
            <p:spPr>
              <a:blipFill>
                <a:blip r:embed="rId2"/>
                <a:stretch>
                  <a:fillRect l="-463" r="-27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60804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961D60-3C18-714D-8525-638F0B791836}"/>
              </a:ext>
            </a:extLst>
          </p:cNvPr>
          <p:cNvSpPr>
            <a:spLocks noGrp="1"/>
          </p:cNvSpPr>
          <p:nvPr>
            <p:ph type="title"/>
          </p:nvPr>
        </p:nvSpPr>
        <p:spPr/>
        <p:txBody>
          <a:bodyPr/>
          <a:lstStyle/>
          <a:p>
            <a:r>
              <a:rPr kumimoji="1" lang="zh-CN" altLang="en-US" dirty="0"/>
              <a:t>峰值算力</a:t>
            </a:r>
          </a:p>
        </p:txBody>
      </p:sp>
      <mc:AlternateContent xmlns:mc="http://schemas.openxmlformats.org/markup-compatibility/2006">
        <mc:Choice xmlns:a14="http://schemas.microsoft.com/office/drawing/2010/main" Requires="a14">
          <p:sp>
            <p:nvSpPr>
              <p:cNvPr id="8" name="内容占位符 7">
                <a:extLst>
                  <a:ext uri="{FF2B5EF4-FFF2-40B4-BE49-F238E27FC236}">
                    <a16:creationId xmlns:a16="http://schemas.microsoft.com/office/drawing/2014/main" id="{C45DEECD-F6D9-BA4E-991F-FFC7F34FA9E5}"/>
                  </a:ext>
                </a:extLst>
              </p:cNvPr>
              <p:cNvSpPr>
                <a:spLocks noGrp="1"/>
              </p:cNvSpPr>
              <p:nvPr>
                <p:ph sz="half" idx="1"/>
              </p:nvPr>
            </p:nvSpPr>
            <p:spPr>
              <a:xfrm>
                <a:off x="623635" y="1268760"/>
                <a:ext cx="10963473" cy="864096"/>
              </a:xfrm>
            </p:spPr>
            <p:txBody>
              <a:bodyPr/>
              <a:lstStyle/>
              <a:p>
                <a:r>
                  <a:rPr lang="en-US" altLang="zh-CN" sz="1800" dirty="0"/>
                  <a:t>A100 </a:t>
                </a:r>
                <a:r>
                  <a:rPr lang="zh-CN" altLang="en-US" sz="1800" dirty="0"/>
                  <a:t>中 </a:t>
                </a:r>
                <a:r>
                  <a:rPr lang="en-US" altLang="zh-CN" sz="1800"/>
                  <a:t>FP32 Tensor </a:t>
                </a:r>
                <a:r>
                  <a:rPr lang="en-US" altLang="zh-CN" sz="1800" dirty="0"/>
                  <a:t>Core </a:t>
                </a:r>
                <a:r>
                  <a:rPr lang="zh-CN" altLang="en-US" sz="1800" dirty="0"/>
                  <a:t>指令吞吐 </a:t>
                </a:r>
                <a:r>
                  <a:rPr lang="en-US" altLang="zh-CN" sz="1800" dirty="0"/>
                  <a:t>64</a:t>
                </a:r>
                <a:r>
                  <a:rPr lang="zh-CN" altLang="en-US" sz="1800" dirty="0"/>
                  <a:t> </a:t>
                </a:r>
                <a:r>
                  <a:rPr lang="en-US" altLang="zh-CN" sz="1800" dirty="0"/>
                  <a:t>FLOPS/Cycle </a:t>
                </a:r>
                <a:r>
                  <a:rPr lang="zh-CN" altLang="en-US" sz="1800" dirty="0"/>
                  <a:t>，核心运行频率为 </a:t>
                </a:r>
                <a:r>
                  <a:rPr lang="en-US" altLang="zh-CN" sz="1800" dirty="0"/>
                  <a:t>1.41GHz </a:t>
                </a:r>
                <a:r>
                  <a:rPr lang="zh-CN" altLang="en-US" sz="1800" dirty="0"/>
                  <a:t>，</a:t>
                </a:r>
                <a:r>
                  <a:rPr lang="en-US" altLang="zh-CN" sz="1800" dirty="0"/>
                  <a:t>SM </a:t>
                </a:r>
                <a:r>
                  <a:rPr lang="zh-CN" altLang="en-US" sz="1800" dirty="0"/>
                  <a:t>数量为</a:t>
                </a:r>
                <a:r>
                  <a:rPr lang="en-US" altLang="zh-CN" sz="1800" dirty="0"/>
                  <a:t>108 </a:t>
                </a:r>
                <a:r>
                  <a:rPr lang="zh-CN" altLang="en-US" sz="1800" dirty="0"/>
                  <a:t>，那么有：</a:t>
                </a:r>
                <a14:m>
                  <m:oMath xmlns:m="http://schemas.openxmlformats.org/officeDocument/2006/math">
                    <m:r>
                      <a:rPr lang="en-US" altLang="zh-CN" sz="1800" i="1" dirty="0" smtClean="0">
                        <a:latin typeface="Cambria Math" panose="02040503050406030204" pitchFamily="18" charset="0"/>
                      </a:rPr>
                      <m:t>𝑃𝑒𝑎𝑘</m:t>
                    </m:r>
                    <m:r>
                      <a:rPr lang="zh-CN" altLang="en-US" sz="1800" i="1" dirty="0" smtClean="0">
                        <a:latin typeface="Cambria Math" panose="02040503050406030204" pitchFamily="18" charset="0"/>
                      </a:rPr>
                      <m:t> </m:t>
                    </m:r>
                    <m:r>
                      <a:rPr lang="en-US" altLang="zh-CN" sz="1800" i="1" dirty="0" smtClean="0">
                        <a:latin typeface="Cambria Math" panose="02040503050406030204" pitchFamily="18" charset="0"/>
                      </a:rPr>
                      <m:t>𝐹𝐿𝑂𝑃𝑆</m:t>
                    </m:r>
                    <m:r>
                      <a:rPr lang="en-US" altLang="zh-CN" sz="1800" i="1" dirty="0">
                        <a:latin typeface="Cambria Math" panose="02040503050406030204" pitchFamily="18" charset="0"/>
                      </a:rPr>
                      <m:t>=1.41∗108∗64∗</m:t>
                    </m:r>
                    <m:r>
                      <a:rPr lang="en-US" altLang="zh-CN" sz="1800" i="1" dirty="0" smtClean="0">
                        <a:latin typeface="Cambria Math" panose="02040503050406030204" pitchFamily="18" charset="0"/>
                      </a:rPr>
                      <m:t>2=19,491</m:t>
                    </m:r>
                    <m:r>
                      <a:rPr lang="zh-CN" altLang="en-US" sz="1800" b="0" i="1" dirty="0" smtClean="0">
                        <a:latin typeface="Cambria Math" panose="02040503050406030204" pitchFamily="18" charset="0"/>
                      </a:rPr>
                      <m:t> </m:t>
                    </m:r>
                    <m:r>
                      <a:rPr lang="en-US" altLang="zh-CN" sz="1800" i="1" dirty="0" smtClean="0">
                        <a:latin typeface="Cambria Math" panose="02040503050406030204" pitchFamily="18" charset="0"/>
                      </a:rPr>
                      <m:t>𝐺𝐹𝐿𝑂𝑃𝑆</m:t>
                    </m:r>
                  </m:oMath>
                </a14:m>
                <a:r>
                  <a:rPr lang="zh-CN" altLang="en-US" sz="1800" dirty="0"/>
                  <a:t> </a:t>
                </a:r>
                <a:r>
                  <a:rPr lang="en-US" altLang="zh-CN" sz="1800" dirty="0"/>
                  <a:t>~</a:t>
                </a:r>
                <a:r>
                  <a:rPr lang="zh-CN" altLang="en-US" sz="1800" dirty="0"/>
                  <a:t> </a:t>
                </a:r>
                <a:r>
                  <a:rPr lang="en-US" altLang="zh-CN" sz="1800" dirty="0">
                    <a:highlight>
                      <a:srgbClr val="FFFF00"/>
                    </a:highlight>
                  </a:rPr>
                  <a:t>1.95</a:t>
                </a:r>
                <a:r>
                  <a:rPr lang="zh-CN" altLang="en-US" sz="1800" dirty="0">
                    <a:highlight>
                      <a:srgbClr val="FFFF00"/>
                    </a:highlight>
                  </a:rPr>
                  <a:t> </a:t>
                </a:r>
                <a:r>
                  <a:rPr lang="en-US" altLang="zh-CN" sz="1800" dirty="0">
                    <a:highlight>
                      <a:srgbClr val="FFFF00"/>
                    </a:highlight>
                  </a:rPr>
                  <a:t>TFLOPS</a:t>
                </a:r>
                <a:endParaRPr lang="zh-CN" altLang="en-US" sz="1800" dirty="0"/>
              </a:p>
            </p:txBody>
          </p:sp>
        </mc:Choice>
        <mc:Fallback>
          <p:sp>
            <p:nvSpPr>
              <p:cNvPr id="8" name="内容占位符 7">
                <a:extLst>
                  <a:ext uri="{FF2B5EF4-FFF2-40B4-BE49-F238E27FC236}">
                    <a16:creationId xmlns:a16="http://schemas.microsoft.com/office/drawing/2014/main" id="{C45DEECD-F6D9-BA4E-991F-FFC7F34FA9E5}"/>
                  </a:ext>
                </a:extLst>
              </p:cNvPr>
              <p:cNvSpPr>
                <a:spLocks noGrp="1" noRot="1" noChangeAspect="1" noMove="1" noResize="1" noEditPoints="1" noAdjustHandles="1" noChangeArrowheads="1" noChangeShapeType="1" noTextEdit="1"/>
              </p:cNvSpPr>
              <p:nvPr>
                <p:ph sz="half" idx="1"/>
              </p:nvPr>
            </p:nvSpPr>
            <p:spPr>
              <a:xfrm>
                <a:off x="623635" y="1268760"/>
                <a:ext cx="10963473" cy="864096"/>
              </a:xfrm>
              <a:blipFill>
                <a:blip r:embed="rId2"/>
                <a:stretch>
                  <a:fillRect l="-347" b="-10145"/>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ACBA1DB9-C079-A241-A4E9-E51FBA1982C9}"/>
              </a:ext>
            </a:extLst>
          </p:cNvPr>
          <p:cNvPicPr>
            <a:picLocks noChangeAspect="1"/>
          </p:cNvPicPr>
          <p:nvPr/>
        </p:nvPicPr>
        <p:blipFill>
          <a:blip r:embed="rId3"/>
          <a:stretch>
            <a:fillRect/>
          </a:stretch>
        </p:blipFill>
        <p:spPr>
          <a:xfrm>
            <a:off x="2497981" y="2276872"/>
            <a:ext cx="7200800" cy="4102683"/>
          </a:xfrm>
          <a:prstGeom prst="rect">
            <a:avLst/>
          </a:prstGeom>
        </p:spPr>
      </p:pic>
    </p:spTree>
    <p:extLst>
      <p:ext uri="{BB962C8B-B14F-4D97-AF65-F5344CB8AC3E}">
        <p14:creationId xmlns:p14="http://schemas.microsoft.com/office/powerpoint/2010/main" val="2813635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C338D7C-1C52-C84B-81F2-7FB5B95B5FFA}"/>
              </a:ext>
            </a:extLst>
          </p:cNvPr>
          <p:cNvSpPr>
            <a:spLocks noGrp="1"/>
          </p:cNvSpPr>
          <p:nvPr>
            <p:ph type="title"/>
          </p:nvPr>
        </p:nvSpPr>
        <p:spPr/>
        <p:txBody>
          <a:bodyPr/>
          <a:lstStyle/>
          <a:p>
            <a:r>
              <a:rPr lang="en-US" altLang="zh-CN" dirty="0"/>
              <a:t>GPU</a:t>
            </a:r>
            <a:r>
              <a:rPr lang="zh-CN" altLang="en-US" dirty="0"/>
              <a:t>概念之间的关系</a:t>
            </a:r>
          </a:p>
        </p:txBody>
      </p:sp>
      <p:sp>
        <p:nvSpPr>
          <p:cNvPr id="3" name="内容占位符 2">
            <a:extLst>
              <a:ext uri="{FF2B5EF4-FFF2-40B4-BE49-F238E27FC236}">
                <a16:creationId xmlns:a16="http://schemas.microsoft.com/office/drawing/2014/main" id="{7F77825C-EADF-4B4E-9F03-45AEA968A732}"/>
              </a:ext>
            </a:extLst>
          </p:cNvPr>
          <p:cNvSpPr>
            <a:spLocks noGrp="1"/>
          </p:cNvSpPr>
          <p:nvPr>
            <p:ph sz="half" idx="1"/>
          </p:nvPr>
        </p:nvSpPr>
        <p:spPr/>
        <p:txBody>
          <a:bodyPr/>
          <a:lstStyle/>
          <a:p>
            <a:r>
              <a:rPr lang="en-US" altLang="zh-CN" dirty="0"/>
              <a:t>GPC —— </a:t>
            </a:r>
            <a:r>
              <a:rPr lang="zh-CN" altLang="en-US" dirty="0"/>
              <a:t>图形处理簇，</a:t>
            </a:r>
            <a:r>
              <a:rPr lang="en-US" altLang="zh-CN" dirty="0"/>
              <a:t>Graphics Processing Clusters</a:t>
            </a:r>
          </a:p>
          <a:p>
            <a:r>
              <a:rPr lang="en-US" altLang="zh-CN" dirty="0"/>
              <a:t>TPC —— </a:t>
            </a:r>
            <a:r>
              <a:rPr lang="zh-CN" altLang="en-US" dirty="0"/>
              <a:t>纹理处理簇，</a:t>
            </a:r>
            <a:r>
              <a:rPr lang="en-US" altLang="zh-CN" dirty="0"/>
              <a:t>Texture Processing Clusters</a:t>
            </a:r>
          </a:p>
          <a:p>
            <a:r>
              <a:rPr lang="en-US" altLang="zh-CN" dirty="0"/>
              <a:t>SM —— </a:t>
            </a:r>
            <a:r>
              <a:rPr lang="zh-CN" altLang="en-US" dirty="0"/>
              <a:t>流多处理器，</a:t>
            </a:r>
            <a:r>
              <a:rPr lang="en-US" altLang="zh-CN" dirty="0"/>
              <a:t>Stream Multiprocessors</a:t>
            </a:r>
          </a:p>
          <a:p>
            <a:r>
              <a:rPr lang="en-US" altLang="zh-CN" dirty="0"/>
              <a:t>HBM —— </a:t>
            </a:r>
            <a:r>
              <a:rPr lang="zh-CN" altLang="en-US" dirty="0"/>
              <a:t>高带宽存储器，</a:t>
            </a:r>
            <a:r>
              <a:rPr lang="en-US" altLang="zh-CN" dirty="0"/>
              <a:t>High Bandwidth Memory</a:t>
            </a:r>
            <a:br>
              <a:rPr lang="en-US" altLang="zh-CN" dirty="0"/>
            </a:br>
            <a:endParaRPr kumimoji="1" lang="zh-CN" altLang="en-US" dirty="0"/>
          </a:p>
          <a:p>
            <a:r>
              <a:rPr kumimoji="1" lang="zh-CN" altLang="en-US" dirty="0"/>
              <a:t>包含关系为：</a:t>
            </a:r>
            <a:r>
              <a:rPr kumimoji="1" lang="en-US" altLang="zh-CN" dirty="0"/>
              <a:t>GPC</a:t>
            </a:r>
            <a:r>
              <a:rPr kumimoji="1" lang="zh-CN" altLang="en-US" dirty="0"/>
              <a:t> </a:t>
            </a:r>
            <a:r>
              <a:rPr kumimoji="1" lang="en-US" altLang="zh-CN" dirty="0"/>
              <a:t>&gt;</a:t>
            </a:r>
            <a:r>
              <a:rPr kumimoji="1" lang="zh-CN" altLang="en-US" dirty="0"/>
              <a:t> </a:t>
            </a:r>
            <a:r>
              <a:rPr kumimoji="1" lang="en-US" altLang="zh-CN" dirty="0"/>
              <a:t>TPC</a:t>
            </a:r>
            <a:r>
              <a:rPr kumimoji="1" lang="zh-CN" altLang="en-US" dirty="0"/>
              <a:t> </a:t>
            </a:r>
            <a:r>
              <a:rPr kumimoji="1" lang="en-US" altLang="zh-CN" dirty="0"/>
              <a:t>&gt;</a:t>
            </a:r>
            <a:r>
              <a:rPr kumimoji="1" lang="zh-CN" altLang="en-US" dirty="0"/>
              <a:t> </a:t>
            </a:r>
            <a:r>
              <a:rPr kumimoji="1" lang="en-US" altLang="zh-CN" dirty="0"/>
              <a:t>SM</a:t>
            </a:r>
            <a:r>
              <a:rPr kumimoji="1" lang="zh-CN" altLang="en-US" dirty="0"/>
              <a:t> </a:t>
            </a:r>
            <a:r>
              <a:rPr kumimoji="1" lang="en-US" altLang="zh-CN" dirty="0"/>
              <a:t>&gt;</a:t>
            </a:r>
            <a:r>
              <a:rPr kumimoji="1" lang="zh-CN" altLang="en-US" dirty="0"/>
              <a:t> </a:t>
            </a:r>
            <a:r>
              <a:rPr kumimoji="1" lang="en-US" altLang="zh-CN" dirty="0"/>
              <a:t>CORE</a:t>
            </a:r>
          </a:p>
          <a:p>
            <a:endParaRPr kumimoji="1" lang="en-US" altLang="zh-CN" dirty="0"/>
          </a:p>
          <a:p>
            <a:r>
              <a:rPr kumimoji="1" lang="en-US" altLang="zh-CN" dirty="0"/>
              <a:t>SM</a:t>
            </a:r>
            <a:r>
              <a:rPr kumimoji="1" lang="zh-CN" altLang="en-US" dirty="0"/>
              <a:t> 中包含 </a:t>
            </a:r>
            <a:r>
              <a:rPr kumimoji="1" lang="en-US" altLang="zh-CN" dirty="0"/>
              <a:t>Poly Morph Engine</a:t>
            </a:r>
            <a:r>
              <a:rPr kumimoji="1" lang="zh-CN" altLang="en-US" dirty="0"/>
              <a:t>、</a:t>
            </a:r>
            <a:r>
              <a:rPr kumimoji="1" lang="en-US" altLang="zh-CN" dirty="0"/>
              <a:t>L1 Cache</a:t>
            </a:r>
            <a:r>
              <a:rPr kumimoji="1" lang="zh-CN" altLang="en-US" dirty="0"/>
              <a:t>、</a:t>
            </a:r>
            <a:r>
              <a:rPr kumimoji="1" lang="en-US" altLang="zh-CN" dirty="0"/>
              <a:t>Shared Memory</a:t>
            </a:r>
            <a:r>
              <a:rPr kumimoji="1" lang="zh-CN" altLang="en-US" dirty="0"/>
              <a:t>、</a:t>
            </a:r>
            <a:r>
              <a:rPr kumimoji="1" lang="en-US" altLang="zh-CN" dirty="0"/>
              <a:t>CUDA</a:t>
            </a:r>
            <a:r>
              <a:rPr kumimoji="1" lang="zh-CN" altLang="en-US" dirty="0"/>
              <a:t> </a:t>
            </a:r>
            <a:r>
              <a:rPr kumimoji="1" lang="en-US" altLang="zh-CN" dirty="0"/>
              <a:t>Core</a:t>
            </a:r>
            <a:r>
              <a:rPr kumimoji="1" lang="zh-CN" altLang="en-US" dirty="0"/>
              <a:t>等</a:t>
            </a:r>
            <a:endParaRPr kumimoji="1" lang="en-US" altLang="zh-CN" dirty="0"/>
          </a:p>
          <a:p>
            <a:r>
              <a:rPr kumimoji="1" lang="en-US" altLang="zh-CN" dirty="0"/>
              <a:t>CUDA</a:t>
            </a:r>
            <a:r>
              <a:rPr kumimoji="1" lang="zh-CN" altLang="en-US" dirty="0"/>
              <a:t> </a:t>
            </a:r>
            <a:r>
              <a:rPr kumimoji="1" lang="en-US" altLang="zh-CN" dirty="0"/>
              <a:t>Core</a:t>
            </a:r>
            <a:r>
              <a:rPr kumimoji="1" lang="zh-CN" altLang="en-US" dirty="0"/>
              <a:t> 中包含 </a:t>
            </a:r>
            <a:r>
              <a:rPr kumimoji="1" lang="en-US" altLang="zh-CN" dirty="0"/>
              <a:t>ALU</a:t>
            </a:r>
            <a:r>
              <a:rPr kumimoji="1" lang="zh-CN" altLang="en-US" dirty="0"/>
              <a:t>、</a:t>
            </a:r>
            <a:r>
              <a:rPr kumimoji="1" lang="en-US" altLang="zh-CN" dirty="0"/>
              <a:t>FPU</a:t>
            </a:r>
            <a:r>
              <a:rPr kumimoji="1" lang="zh-CN" altLang="en-US" dirty="0"/>
              <a:t>、</a:t>
            </a:r>
            <a:r>
              <a:rPr kumimoji="1" lang="en-US" altLang="zh-CN" dirty="0"/>
              <a:t>Execution Context</a:t>
            </a:r>
            <a:r>
              <a:rPr kumimoji="1" lang="zh-CN" altLang="en-US" dirty="0"/>
              <a:t>、</a:t>
            </a:r>
            <a:r>
              <a:rPr kumimoji="1" lang="en-US" altLang="zh-CN" dirty="0"/>
              <a:t>Thread</a:t>
            </a:r>
            <a:r>
              <a:rPr kumimoji="1" lang="zh-CN" altLang="en-US" dirty="0"/>
              <a:t> </a:t>
            </a:r>
            <a:r>
              <a:rPr kumimoji="1" lang="en-US" altLang="zh-CN" dirty="0"/>
              <a:t>Detach</a:t>
            </a:r>
            <a:r>
              <a:rPr kumimoji="1" lang="zh-CN" altLang="en-US" dirty="0"/>
              <a:t>、</a:t>
            </a:r>
            <a:r>
              <a:rPr kumimoji="1" lang="en-US" altLang="zh-CN" dirty="0"/>
              <a:t>Command</a:t>
            </a:r>
            <a:r>
              <a:rPr kumimoji="1" lang="zh-CN" altLang="en-US" dirty="0"/>
              <a:t> </a:t>
            </a:r>
            <a:r>
              <a:rPr kumimoji="1" lang="en-US" altLang="zh-CN" dirty="0"/>
              <a:t>Decode</a:t>
            </a:r>
            <a:r>
              <a:rPr kumimoji="1" lang="zh-CN" altLang="en-US" dirty="0"/>
              <a:t>等</a:t>
            </a:r>
          </a:p>
        </p:txBody>
      </p:sp>
    </p:spTree>
    <p:extLst>
      <p:ext uri="{BB962C8B-B14F-4D97-AF65-F5344CB8AC3E}">
        <p14:creationId xmlns:p14="http://schemas.microsoft.com/office/powerpoint/2010/main" val="3864587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FBE1A2F-4684-644F-A8BA-3700EC4230F5}"/>
              </a:ext>
            </a:extLst>
          </p:cNvPr>
          <p:cNvSpPr>
            <a:spLocks noGrp="1"/>
          </p:cNvSpPr>
          <p:nvPr>
            <p:ph type="title"/>
          </p:nvPr>
        </p:nvSpPr>
        <p:spPr/>
        <p:txBody>
          <a:bodyPr/>
          <a:lstStyle/>
          <a:p>
            <a:r>
              <a:rPr lang="en-US" altLang="zh-CN" dirty="0"/>
              <a:t>GPU</a:t>
            </a:r>
            <a:r>
              <a:rPr lang="zh-CN" altLang="en-US" dirty="0"/>
              <a:t>概念之间的关系</a:t>
            </a:r>
          </a:p>
        </p:txBody>
      </p:sp>
      <p:pic>
        <p:nvPicPr>
          <p:cNvPr id="4" name="图片 3">
            <a:extLst>
              <a:ext uri="{FF2B5EF4-FFF2-40B4-BE49-F238E27FC236}">
                <a16:creationId xmlns:a16="http://schemas.microsoft.com/office/drawing/2014/main" id="{2DDFF943-337C-604A-BA31-9853D53C3AD5}"/>
              </a:ext>
            </a:extLst>
          </p:cNvPr>
          <p:cNvPicPr>
            <a:picLocks noChangeAspect="1"/>
          </p:cNvPicPr>
          <p:nvPr/>
        </p:nvPicPr>
        <p:blipFill>
          <a:blip r:embed="rId2"/>
          <a:stretch>
            <a:fillRect/>
          </a:stretch>
        </p:blipFill>
        <p:spPr>
          <a:xfrm>
            <a:off x="949809" y="1340768"/>
            <a:ext cx="10297144" cy="5162874"/>
          </a:xfrm>
          <a:prstGeom prst="rect">
            <a:avLst/>
          </a:prstGeom>
        </p:spPr>
      </p:pic>
    </p:spTree>
    <p:extLst>
      <p:ext uri="{BB962C8B-B14F-4D97-AF65-F5344CB8AC3E}">
        <p14:creationId xmlns:p14="http://schemas.microsoft.com/office/powerpoint/2010/main" val="1810309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462A6BA-7558-4B4A-B2AE-350B0E125CEF}"/>
              </a:ext>
            </a:extLst>
          </p:cNvPr>
          <p:cNvSpPr>
            <a:spLocks noGrp="1"/>
          </p:cNvSpPr>
          <p:nvPr>
            <p:ph type="title"/>
          </p:nvPr>
        </p:nvSpPr>
        <p:spPr/>
        <p:txBody>
          <a:bodyPr/>
          <a:lstStyle/>
          <a:p>
            <a:r>
              <a:rPr lang="en-US" altLang="zh-CN" dirty="0"/>
              <a:t>Reference</a:t>
            </a:r>
            <a:r>
              <a:rPr lang="zh-CN" altLang="en-US" dirty="0"/>
              <a:t> 引用</a:t>
            </a:r>
            <a:r>
              <a:rPr lang="en-US" altLang="zh-CN" dirty="0"/>
              <a:t>&amp;</a:t>
            </a:r>
            <a:r>
              <a:rPr lang="zh-CN" altLang="en-US" dirty="0"/>
              <a:t>参考</a:t>
            </a:r>
          </a:p>
        </p:txBody>
      </p:sp>
      <p:sp>
        <p:nvSpPr>
          <p:cNvPr id="5" name="内容占位符 4">
            <a:extLst>
              <a:ext uri="{FF2B5EF4-FFF2-40B4-BE49-F238E27FC236}">
                <a16:creationId xmlns:a16="http://schemas.microsoft.com/office/drawing/2014/main" id="{994844B2-C912-F74E-91E5-81709FD9C89A}"/>
              </a:ext>
            </a:extLst>
          </p:cNvPr>
          <p:cNvSpPr>
            <a:spLocks noGrp="1"/>
          </p:cNvSpPr>
          <p:nvPr>
            <p:ph sz="half" idx="1"/>
          </p:nvPr>
        </p:nvSpPr>
        <p:spPr>
          <a:xfrm>
            <a:off x="481757" y="1484784"/>
            <a:ext cx="11091370" cy="4525736"/>
          </a:xfrm>
        </p:spPr>
        <p:txBody>
          <a:bodyPr/>
          <a:lstStyle/>
          <a:p>
            <a:r>
              <a:rPr lang="en-US" altLang="zh-CN" dirty="0">
                <a:hlinkClick r:id="rId2"/>
              </a:rPr>
              <a:t>https://zhuanlan.zhihu.com/p/620257581</a:t>
            </a:r>
            <a:r>
              <a:rPr lang="zh-CN" altLang="en-US" dirty="0"/>
              <a:t> 大佬们，</a:t>
            </a:r>
            <a:r>
              <a:rPr lang="en-US" altLang="zh-CN" dirty="0"/>
              <a:t>A100</a:t>
            </a:r>
            <a:r>
              <a:rPr lang="zh-CN" altLang="en-US" dirty="0"/>
              <a:t>显卡上的</a:t>
            </a:r>
            <a:r>
              <a:rPr lang="en-US" altLang="zh-CN" dirty="0" err="1"/>
              <a:t>tensorcore</a:t>
            </a:r>
            <a:r>
              <a:rPr lang="zh-CN" altLang="en-US" dirty="0"/>
              <a:t>有自己的私有寄存器</a:t>
            </a:r>
            <a:endParaRPr lang="en-US" altLang="zh-CN" dirty="0"/>
          </a:p>
          <a:p>
            <a:r>
              <a:rPr lang="en-US" altLang="zh-CN" dirty="0">
                <a:hlinkClick r:id="rId3"/>
              </a:rPr>
              <a:t>https://old.hotchips.org/wp-content/uploads/hc_archives/hc29/HC29.21-Monday-Pub/HC29.21.10-GPU-Gaming-Pub/HC29.21.132-Volta-Choquette-NVIDIA-Final3.pdf</a:t>
            </a:r>
            <a:endParaRPr lang="en-US" altLang="zh-CN" dirty="0"/>
          </a:p>
          <a:p>
            <a:r>
              <a:rPr lang="en-US" altLang="zh-CN" dirty="0">
                <a:hlinkClick r:id="rId4"/>
              </a:rPr>
              <a:t>https://ieeexplore.ieee.org/author/37086370271</a:t>
            </a:r>
            <a:endParaRPr lang="en-US" altLang="zh-CN" dirty="0"/>
          </a:p>
          <a:p>
            <a:r>
              <a:rPr lang="en-US" altLang="zh-CN" dirty="0">
                <a:hlinkClick r:id="rId5"/>
              </a:rPr>
              <a:t>https://www.computer.org/csdl/proceedings-article/hcs/2019/08875651/1ehCtCN4SUE</a:t>
            </a:r>
            <a:endParaRPr lang="en-US" altLang="zh-CN" dirty="0"/>
          </a:p>
          <a:p>
            <a:r>
              <a:rPr lang="en-US" altLang="zh-CN" dirty="0">
                <a:hlinkClick r:id="rId6"/>
              </a:rPr>
              <a:t>https://resources.nvidia.com/en-us-genomics-ep/ampere-architecture-white-paper</a:t>
            </a:r>
            <a:endParaRPr lang="en-US" altLang="zh-CN" dirty="0"/>
          </a:p>
          <a:p>
            <a:r>
              <a:rPr lang="en-US" altLang="zh-CN" dirty="0">
                <a:hlinkClick r:id="rId7"/>
              </a:rPr>
              <a:t>https://developer.nvidia.com/blog/nvidia-hopper-architecture-in-depth/</a:t>
            </a:r>
            <a:endParaRPr lang="en-US" altLang="zh-CN" dirty="0"/>
          </a:p>
          <a:p>
            <a:r>
              <a:rPr lang="en-US" altLang="zh-CN" dirty="0">
                <a:hlinkClick r:id="rId8"/>
              </a:rPr>
              <a:t>https://zhuanlan.zhihu.com/p/231302709</a:t>
            </a:r>
            <a:endParaRPr lang="en-US" altLang="zh-CN" dirty="0"/>
          </a:p>
          <a:p>
            <a:r>
              <a:rPr lang="en-US" altLang="zh-CN" dirty="0">
                <a:hlinkClick r:id="rId9"/>
              </a:rPr>
              <a:t>https://www.zhihu.com/zvideo/1367794004235542528</a:t>
            </a:r>
            <a:endParaRPr lang="en-US" altLang="zh-CN" dirty="0"/>
          </a:p>
          <a:p>
            <a:r>
              <a:rPr lang="en-US" altLang="zh-CN" dirty="0">
                <a:hlinkClick r:id="rId10"/>
              </a:rPr>
              <a:t>https://www.bilibili.com/read/cv15145865?from=search</a:t>
            </a:r>
            <a:endParaRPr lang="en-US" altLang="zh-CN" dirty="0"/>
          </a:p>
          <a:p>
            <a:r>
              <a:rPr lang="en-US" altLang="zh-CN" dirty="0">
                <a:hlinkClick r:id="rId11"/>
              </a:rPr>
              <a:t>https://docs.nvidia.com/cuda/cuda-c-programming-guide/index.html?highlight=matrix%20multiply</a:t>
            </a:r>
            <a:endParaRPr lang="en-US" altLang="zh-CN" dirty="0"/>
          </a:p>
          <a:p>
            <a:r>
              <a:rPr lang="en-US" altLang="zh-CN" dirty="0">
                <a:hlinkClick r:id="rId12"/>
              </a:rPr>
              <a:t>https://nyu-cds.github.io/python-gpu/02-cuda/</a:t>
            </a:r>
            <a:endParaRPr lang="en-US" altLang="zh-CN" dirty="0"/>
          </a:p>
          <a:p>
            <a:r>
              <a:rPr lang="en-US" altLang="zh-CN" dirty="0">
                <a:hlinkClick r:id="rId13"/>
              </a:rPr>
              <a:t>https://zhuanlan.zhihu.com/p/258196004?utm_id=0</a:t>
            </a:r>
            <a:endParaRPr lang="en-US" altLang="zh-CN" dirty="0"/>
          </a:p>
          <a:p>
            <a:r>
              <a:rPr lang="en-US" altLang="zh-CN" dirty="0">
                <a:hlinkClick r:id="rId14"/>
              </a:rPr>
              <a:t>https://blog.csdn.net/qq_42059060/article/details/121274184</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33327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346848" cy="5256584"/>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芯片基础</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通用图形处理器 </a:t>
            </a:r>
            <a:r>
              <a:rPr lang="en-US" altLang="zh-CN" sz="2400" dirty="0">
                <a:solidFill>
                  <a:srgbClr val="374154"/>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
        <p:nvSpPr>
          <p:cNvPr id="2" name="左大括号 1">
            <a:extLst>
              <a:ext uri="{FF2B5EF4-FFF2-40B4-BE49-F238E27FC236}">
                <a16:creationId xmlns:a16="http://schemas.microsoft.com/office/drawing/2014/main" id="{887A6820-68F8-614F-8D06-81DEAB91ED7E}"/>
              </a:ext>
            </a:extLst>
          </p:cNvPr>
          <p:cNvSpPr/>
          <p:nvPr/>
        </p:nvSpPr>
        <p:spPr bwMode="auto">
          <a:xfrm>
            <a:off x="5594325" y="1316203"/>
            <a:ext cx="288032" cy="4763967"/>
          </a:xfrm>
          <a:prstGeom prst="leftBrace">
            <a:avLst>
              <a:gd name="adj1" fmla="val 8333"/>
              <a:gd name="adj2" fmla="val 74608"/>
            </a:avLst>
          </a:prstGeom>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4274779084">
                  <a:custGeom>
                    <a:avLst/>
                    <a:gdLst>
                      <a:gd name="connsiteX0" fmla="*/ 288032 w 288032"/>
                      <a:gd name="connsiteY0" fmla="*/ 4763967 h 4763967"/>
                      <a:gd name="connsiteX1" fmla="*/ 144016 w 288032"/>
                      <a:gd name="connsiteY1" fmla="*/ 4739965 h 4763967"/>
                      <a:gd name="connsiteX2" fmla="*/ 144016 w 288032"/>
                      <a:gd name="connsiteY2" fmla="*/ 4182367 h 4763967"/>
                      <a:gd name="connsiteX3" fmla="*/ 144016 w 288032"/>
                      <a:gd name="connsiteY3" fmla="*/ 3578302 h 4763967"/>
                      <a:gd name="connsiteX4" fmla="*/ 0 w 288032"/>
                      <a:gd name="connsiteY4" fmla="*/ 3554300 h 4763967"/>
                      <a:gd name="connsiteX5" fmla="*/ 144016 w 288032"/>
                      <a:gd name="connsiteY5" fmla="*/ 3530298 h 4763967"/>
                      <a:gd name="connsiteX6" fmla="*/ 144016 w 288032"/>
                      <a:gd name="connsiteY6" fmla="*/ 2910852 h 4763967"/>
                      <a:gd name="connsiteX7" fmla="*/ 144016 w 288032"/>
                      <a:gd name="connsiteY7" fmla="*/ 2361533 h 4763967"/>
                      <a:gd name="connsiteX8" fmla="*/ 144016 w 288032"/>
                      <a:gd name="connsiteY8" fmla="*/ 1847276 h 4763967"/>
                      <a:gd name="connsiteX9" fmla="*/ 144016 w 288032"/>
                      <a:gd name="connsiteY9" fmla="*/ 1227830 h 4763967"/>
                      <a:gd name="connsiteX10" fmla="*/ 144016 w 288032"/>
                      <a:gd name="connsiteY10" fmla="*/ 678511 h 4763967"/>
                      <a:gd name="connsiteX11" fmla="*/ 144016 w 288032"/>
                      <a:gd name="connsiteY11" fmla="*/ 24002 h 4763967"/>
                      <a:gd name="connsiteX12" fmla="*/ 288032 w 288032"/>
                      <a:gd name="connsiteY12" fmla="*/ 0 h 4763967"/>
                      <a:gd name="connsiteX13" fmla="*/ 288032 w 288032"/>
                      <a:gd name="connsiteY13" fmla="*/ 537648 h 4763967"/>
                      <a:gd name="connsiteX14" fmla="*/ 288032 w 288032"/>
                      <a:gd name="connsiteY14" fmla="*/ 1122935 h 4763967"/>
                      <a:gd name="connsiteX15" fmla="*/ 288032 w 288032"/>
                      <a:gd name="connsiteY15" fmla="*/ 1708222 h 4763967"/>
                      <a:gd name="connsiteX16" fmla="*/ 288032 w 288032"/>
                      <a:gd name="connsiteY16" fmla="*/ 2293510 h 4763967"/>
                      <a:gd name="connsiteX17" fmla="*/ 288032 w 288032"/>
                      <a:gd name="connsiteY17" fmla="*/ 2926437 h 4763967"/>
                      <a:gd name="connsiteX18" fmla="*/ 288032 w 288032"/>
                      <a:gd name="connsiteY18" fmla="*/ 3654643 h 4763967"/>
                      <a:gd name="connsiteX19" fmla="*/ 288032 w 288032"/>
                      <a:gd name="connsiteY19" fmla="*/ 4763967 h 4763967"/>
                      <a:gd name="connsiteX0" fmla="*/ 288032 w 288032"/>
                      <a:gd name="connsiteY0" fmla="*/ 4763967 h 4763967"/>
                      <a:gd name="connsiteX1" fmla="*/ 144016 w 288032"/>
                      <a:gd name="connsiteY1" fmla="*/ 4739965 h 4763967"/>
                      <a:gd name="connsiteX2" fmla="*/ 144016 w 288032"/>
                      <a:gd name="connsiteY2" fmla="*/ 4193983 h 4763967"/>
                      <a:gd name="connsiteX3" fmla="*/ 144016 w 288032"/>
                      <a:gd name="connsiteY3" fmla="*/ 3578302 h 4763967"/>
                      <a:gd name="connsiteX4" fmla="*/ 0 w 288032"/>
                      <a:gd name="connsiteY4" fmla="*/ 3554300 h 4763967"/>
                      <a:gd name="connsiteX5" fmla="*/ 144016 w 288032"/>
                      <a:gd name="connsiteY5" fmla="*/ 3530298 h 4763967"/>
                      <a:gd name="connsiteX6" fmla="*/ 144016 w 288032"/>
                      <a:gd name="connsiteY6" fmla="*/ 3016041 h 4763967"/>
                      <a:gd name="connsiteX7" fmla="*/ 144016 w 288032"/>
                      <a:gd name="connsiteY7" fmla="*/ 2431659 h 4763967"/>
                      <a:gd name="connsiteX8" fmla="*/ 144016 w 288032"/>
                      <a:gd name="connsiteY8" fmla="*/ 1952465 h 4763967"/>
                      <a:gd name="connsiteX9" fmla="*/ 144016 w 288032"/>
                      <a:gd name="connsiteY9" fmla="*/ 1333019 h 4763967"/>
                      <a:gd name="connsiteX10" fmla="*/ 144016 w 288032"/>
                      <a:gd name="connsiteY10" fmla="*/ 818762 h 4763967"/>
                      <a:gd name="connsiteX11" fmla="*/ 144016 w 288032"/>
                      <a:gd name="connsiteY11" fmla="*/ 24002 h 4763967"/>
                      <a:gd name="connsiteX12" fmla="*/ 288032 w 288032"/>
                      <a:gd name="connsiteY12" fmla="*/ 0 h 4763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032" h="4763967" stroke="0" extrusionOk="0">
                        <a:moveTo>
                          <a:pt x="288032" y="4763967"/>
                        </a:moveTo>
                        <a:cubicBezTo>
                          <a:pt x="205574" y="4762703"/>
                          <a:pt x="144937" y="4756221"/>
                          <a:pt x="144016" y="4739965"/>
                        </a:cubicBezTo>
                        <a:cubicBezTo>
                          <a:pt x="125872" y="4464882"/>
                          <a:pt x="125508" y="4331141"/>
                          <a:pt x="144016" y="4182367"/>
                        </a:cubicBezTo>
                        <a:cubicBezTo>
                          <a:pt x="162524" y="4033593"/>
                          <a:pt x="145491" y="3876269"/>
                          <a:pt x="144016" y="3578302"/>
                        </a:cubicBezTo>
                        <a:cubicBezTo>
                          <a:pt x="141043" y="3563837"/>
                          <a:pt x="80113" y="3538468"/>
                          <a:pt x="0" y="3554300"/>
                        </a:cubicBezTo>
                        <a:cubicBezTo>
                          <a:pt x="79234" y="3554449"/>
                          <a:pt x="145559" y="3543410"/>
                          <a:pt x="144016" y="3530298"/>
                        </a:cubicBezTo>
                        <a:cubicBezTo>
                          <a:pt x="144615" y="3273288"/>
                          <a:pt x="140064" y="3145772"/>
                          <a:pt x="144016" y="2910852"/>
                        </a:cubicBezTo>
                        <a:cubicBezTo>
                          <a:pt x="147968" y="2675932"/>
                          <a:pt x="133560" y="2572976"/>
                          <a:pt x="144016" y="2361533"/>
                        </a:cubicBezTo>
                        <a:cubicBezTo>
                          <a:pt x="154472" y="2150090"/>
                          <a:pt x="137377" y="2062695"/>
                          <a:pt x="144016" y="1847276"/>
                        </a:cubicBezTo>
                        <a:cubicBezTo>
                          <a:pt x="150655" y="1631857"/>
                          <a:pt x="158587" y="1442476"/>
                          <a:pt x="144016" y="1227830"/>
                        </a:cubicBezTo>
                        <a:cubicBezTo>
                          <a:pt x="129445" y="1013184"/>
                          <a:pt x="130640" y="874426"/>
                          <a:pt x="144016" y="678511"/>
                        </a:cubicBezTo>
                        <a:cubicBezTo>
                          <a:pt x="157392" y="482596"/>
                          <a:pt x="144691" y="243278"/>
                          <a:pt x="144016" y="24002"/>
                        </a:cubicBezTo>
                        <a:cubicBezTo>
                          <a:pt x="138669" y="7893"/>
                          <a:pt x="217728" y="800"/>
                          <a:pt x="288032" y="0"/>
                        </a:cubicBezTo>
                        <a:cubicBezTo>
                          <a:pt x="264692" y="234365"/>
                          <a:pt x="272979" y="423783"/>
                          <a:pt x="288032" y="537648"/>
                        </a:cubicBezTo>
                        <a:cubicBezTo>
                          <a:pt x="303085" y="651513"/>
                          <a:pt x="276041" y="886520"/>
                          <a:pt x="288032" y="1122935"/>
                        </a:cubicBezTo>
                        <a:cubicBezTo>
                          <a:pt x="300023" y="1359350"/>
                          <a:pt x="269758" y="1542558"/>
                          <a:pt x="288032" y="1708222"/>
                        </a:cubicBezTo>
                        <a:cubicBezTo>
                          <a:pt x="306306" y="1873886"/>
                          <a:pt x="290923" y="2131009"/>
                          <a:pt x="288032" y="2293510"/>
                        </a:cubicBezTo>
                        <a:cubicBezTo>
                          <a:pt x="285141" y="2456011"/>
                          <a:pt x="275596" y="2646917"/>
                          <a:pt x="288032" y="2926437"/>
                        </a:cubicBezTo>
                        <a:cubicBezTo>
                          <a:pt x="300468" y="3205957"/>
                          <a:pt x="300608" y="3302356"/>
                          <a:pt x="288032" y="3654643"/>
                        </a:cubicBezTo>
                        <a:cubicBezTo>
                          <a:pt x="275456" y="4006930"/>
                          <a:pt x="324480" y="4457579"/>
                          <a:pt x="288032" y="4763967"/>
                        </a:cubicBezTo>
                        <a:close/>
                      </a:path>
                      <a:path w="288032" h="4763967" fill="none" extrusionOk="0">
                        <a:moveTo>
                          <a:pt x="288032" y="4763967"/>
                        </a:moveTo>
                        <a:cubicBezTo>
                          <a:pt x="209327" y="4763638"/>
                          <a:pt x="141348" y="4752792"/>
                          <a:pt x="144016" y="4739965"/>
                        </a:cubicBezTo>
                        <a:cubicBezTo>
                          <a:pt x="121132" y="4579299"/>
                          <a:pt x="156024" y="4446185"/>
                          <a:pt x="144016" y="4193983"/>
                        </a:cubicBezTo>
                        <a:cubicBezTo>
                          <a:pt x="132008" y="3941781"/>
                          <a:pt x="113355" y="3834072"/>
                          <a:pt x="144016" y="3578302"/>
                        </a:cubicBezTo>
                        <a:cubicBezTo>
                          <a:pt x="153833" y="3558835"/>
                          <a:pt x="87367" y="3545590"/>
                          <a:pt x="0" y="3554300"/>
                        </a:cubicBezTo>
                        <a:cubicBezTo>
                          <a:pt x="78533" y="3553862"/>
                          <a:pt x="144274" y="3542865"/>
                          <a:pt x="144016" y="3530298"/>
                        </a:cubicBezTo>
                        <a:cubicBezTo>
                          <a:pt x="157106" y="3338314"/>
                          <a:pt x="122635" y="3270769"/>
                          <a:pt x="144016" y="3016041"/>
                        </a:cubicBezTo>
                        <a:cubicBezTo>
                          <a:pt x="165397" y="2761313"/>
                          <a:pt x="150476" y="2697205"/>
                          <a:pt x="144016" y="2431659"/>
                        </a:cubicBezTo>
                        <a:cubicBezTo>
                          <a:pt x="137556" y="2166113"/>
                          <a:pt x="121842" y="2095764"/>
                          <a:pt x="144016" y="1952465"/>
                        </a:cubicBezTo>
                        <a:cubicBezTo>
                          <a:pt x="166190" y="1809166"/>
                          <a:pt x="127727" y="1468013"/>
                          <a:pt x="144016" y="1333019"/>
                        </a:cubicBezTo>
                        <a:cubicBezTo>
                          <a:pt x="160305" y="1198025"/>
                          <a:pt x="141606" y="1019063"/>
                          <a:pt x="144016" y="818762"/>
                        </a:cubicBezTo>
                        <a:cubicBezTo>
                          <a:pt x="146426" y="618461"/>
                          <a:pt x="110878" y="218105"/>
                          <a:pt x="144016" y="24002"/>
                        </a:cubicBezTo>
                        <a:cubicBezTo>
                          <a:pt x="142644" y="7999"/>
                          <a:pt x="207909" y="-11765"/>
                          <a:pt x="288032" y="0"/>
                        </a:cubicBezTo>
                      </a:path>
                    </a:pathLst>
                  </a:custGeom>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5" name="内容占位符 2">
            <a:extLst>
              <a:ext uri="{FF2B5EF4-FFF2-40B4-BE49-F238E27FC236}">
                <a16:creationId xmlns:a16="http://schemas.microsoft.com/office/drawing/2014/main" id="{72392998-9E18-8942-825D-2293DF0A70D8}"/>
              </a:ext>
            </a:extLst>
          </p:cNvPr>
          <p:cNvSpPr>
            <a:spLocks noGrp="1"/>
          </p:cNvSpPr>
          <p:nvPr/>
        </p:nvSpPr>
        <p:spPr>
          <a:xfrm>
            <a:off x="6242397" y="1232756"/>
            <a:ext cx="4761656" cy="4847414"/>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硬件基础</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工作原理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编程本质</a:t>
            </a:r>
            <a:endParaRPr lang="en-US" altLang="zh-CN" sz="2400" b="1"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英伟达 </a:t>
            </a:r>
            <a:r>
              <a:rPr lang="en-US" altLang="zh-CN" sz="2400" b="1" dirty="0">
                <a:solidFill>
                  <a:srgbClr val="374154"/>
                </a:solidFill>
                <a:latin typeface="Gill Sans MT" panose="020B0502020104020203" pitchFamily="34" charset="0"/>
              </a:rPr>
              <a:t>GPU</a:t>
            </a:r>
            <a:r>
              <a:rPr lang="zh-CN" altLang="en-US" sz="2400" b="1" dirty="0">
                <a:solidFill>
                  <a:srgbClr val="374154"/>
                </a:solidFill>
                <a:latin typeface="Gill Sans MT" panose="020B0502020104020203" pitchFamily="34" charset="0"/>
              </a:rPr>
              <a:t> 架构</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从 </a:t>
            </a:r>
            <a:r>
              <a:rPr lang="en-US" altLang="zh-CN" sz="2000" dirty="0">
                <a:solidFill>
                  <a:srgbClr val="374154"/>
                </a:solidFill>
                <a:latin typeface="Gill Sans MT" panose="020B0502020104020203" pitchFamily="34" charset="0"/>
              </a:rPr>
              <a:t>Fermi</a:t>
            </a:r>
            <a:r>
              <a:rPr lang="zh-CN" altLang="en-US" sz="2000" dirty="0">
                <a:solidFill>
                  <a:srgbClr val="374154"/>
                </a:solidFill>
                <a:latin typeface="Gill Sans MT" panose="020B0502020104020203" pitchFamily="34" charset="0"/>
              </a:rPr>
              <a:t> 到 </a:t>
            </a:r>
            <a:r>
              <a:rPr lang="en-US" altLang="zh-CN" sz="2000" dirty="0">
                <a:solidFill>
                  <a:srgbClr val="374154"/>
                </a:solidFill>
                <a:latin typeface="Gill Sans MT" panose="020B0502020104020203" pitchFamily="34" charset="0"/>
              </a:rPr>
              <a:t>Hopper</a:t>
            </a:r>
            <a:r>
              <a:rPr lang="zh-CN" altLang="en-US" sz="2000" dirty="0">
                <a:solidFill>
                  <a:srgbClr val="374154"/>
                </a:solidFill>
                <a:latin typeface="Gill Sans MT" panose="020B0502020104020203" pitchFamily="34" charset="0"/>
              </a:rPr>
              <a:t> 架构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Tensor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Code</a:t>
            </a:r>
            <a:r>
              <a:rPr lang="zh-CN" altLang="en-US" sz="2000" dirty="0">
                <a:solidFill>
                  <a:srgbClr val="374154"/>
                </a:solidFill>
                <a:latin typeface="Gill Sans MT" panose="020B0502020104020203" pitchFamily="34" charset="0"/>
              </a:rPr>
              <a:t> 和 </a:t>
            </a:r>
            <a:r>
              <a:rPr lang="en-US" altLang="zh-CN" sz="2000" dirty="0">
                <a:solidFill>
                  <a:srgbClr val="374154"/>
                </a:solidFill>
                <a:latin typeface="Gill Sans MT" panose="020B0502020104020203" pitchFamily="34" charset="0"/>
              </a:rPr>
              <a:t>NVLink</a:t>
            </a:r>
            <a:r>
              <a:rPr lang="zh-CN" altLang="en-US" sz="2000" dirty="0">
                <a:solidFill>
                  <a:srgbClr val="374154"/>
                </a:solidFill>
                <a:latin typeface="Gill Sans MT" panose="020B0502020104020203" pitchFamily="34" charset="0"/>
              </a:rPr>
              <a:t> 详解</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en-US" altLang="zh-CN" sz="2000" b="1" dirty="0">
                <a:solidFill>
                  <a:srgbClr val="374154"/>
                </a:solidFill>
                <a:latin typeface="Gill Sans MT" panose="020B0502020104020203" pitchFamily="34" charset="0"/>
              </a:rPr>
              <a:t>GPU</a:t>
            </a:r>
            <a:r>
              <a:rPr lang="zh-CN" altLang="en-US" sz="2000" b="1" dirty="0">
                <a:solidFill>
                  <a:srgbClr val="374154"/>
                </a:solidFill>
                <a:latin typeface="Gill Sans MT" panose="020B0502020104020203" pitchFamily="34" charset="0"/>
              </a:rPr>
              <a:t> 图形处理流水线</a:t>
            </a:r>
            <a:endParaRPr lang="en-US" altLang="zh-CN" sz="20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图形流水线基础</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逻辑模块划分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图形处理算法到硬件</a:t>
            </a:r>
            <a:endParaRPr lang="en-US" altLang="zh-CN" sz="2000" dirty="0">
              <a:solidFill>
                <a:srgbClr val="374154"/>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0039876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377285" y="1484784"/>
            <a:ext cx="4761656" cy="4392488"/>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14350" indent="-514350">
              <a:buFont typeface="+mj-lt"/>
              <a:buAutoNum type="arabicPeriod" startAt="3"/>
            </a:pP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图形处理</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逻辑模块划分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算法到 </a:t>
            </a: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硬件</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的软件栈</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图形流水线基础</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流水线不可编译单元</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光线跟踪流水线</a:t>
            </a:r>
            <a:endParaRPr lang="en-US" altLang="zh-CN" sz="2400" dirty="0">
              <a:solidFill>
                <a:srgbClr val="374154"/>
              </a:solidFill>
              <a:latin typeface="Gill Sans MT" panose="020B0502020104020203" pitchFamily="34" charset="0"/>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412776"/>
            <a:ext cx="4761656" cy="4680520"/>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硬件基础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工作原理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编程本质</a:t>
            </a:r>
            <a:endParaRPr lang="en-US" altLang="zh-CN" sz="2800" b="1" dirty="0">
              <a:solidFill>
                <a:srgbClr val="374154"/>
              </a:solidFill>
              <a:latin typeface="Gill Sans MT" panose="020B0502020104020203" pitchFamily="34" charset="0"/>
            </a:endParaRPr>
          </a:p>
          <a:p>
            <a:pPr marL="457200" indent="-457200">
              <a:buFont typeface="+mj-lt"/>
              <a:buAutoNum type="arabicPeriod"/>
            </a:pPr>
            <a:r>
              <a:rPr lang="zh-CN" altLang="en-US" sz="2800" b="1" dirty="0">
                <a:solidFill>
                  <a:srgbClr val="374154"/>
                </a:solidFill>
                <a:latin typeface="Gill Sans MT" panose="020B0502020104020203" pitchFamily="34" charset="0"/>
              </a:rPr>
              <a:t>英伟达 </a:t>
            </a: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架构</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91D150"/>
                </a:solidFill>
                <a:latin typeface="Gill Sans MT" panose="020B0502020104020203" pitchFamily="34" charset="0"/>
              </a:rPr>
              <a:t>GPU</a:t>
            </a:r>
            <a:r>
              <a:rPr lang="zh-CN" altLang="en-US" sz="2400" dirty="0">
                <a:solidFill>
                  <a:srgbClr val="91D150"/>
                </a:solidFill>
                <a:latin typeface="Gill Sans MT" panose="020B0502020104020203" pitchFamily="34" charset="0"/>
              </a:rPr>
              <a:t>基础概念</a:t>
            </a:r>
            <a:endParaRPr lang="en-US" altLang="zh-CN" sz="2400" dirty="0">
              <a:solidFill>
                <a:srgbClr val="91D150"/>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从 </a:t>
            </a:r>
            <a:r>
              <a:rPr lang="en-US" altLang="zh-CN" sz="2400" dirty="0">
                <a:solidFill>
                  <a:srgbClr val="374154"/>
                </a:solidFill>
                <a:latin typeface="Gill Sans MT" panose="020B0502020104020203" pitchFamily="34" charset="0"/>
              </a:rPr>
              <a:t>Fermi</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Volta</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Turing</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Hopper</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Tensor</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Code</a:t>
            </a:r>
            <a:r>
              <a:rPr lang="zh-CN" altLang="en-US" sz="2400" dirty="0">
                <a:solidFill>
                  <a:srgbClr val="374154"/>
                </a:solidFill>
                <a:latin typeface="Gill Sans MT" panose="020B0502020104020203" pitchFamily="34" charset="0"/>
              </a:rPr>
              <a:t> 和 </a:t>
            </a:r>
            <a:r>
              <a:rPr lang="en-US" altLang="zh-CN" sz="2400" dirty="0">
                <a:solidFill>
                  <a:srgbClr val="374154"/>
                </a:solidFill>
                <a:latin typeface="Gill Sans MT" panose="020B0502020104020203" pitchFamily="34" charset="0"/>
              </a:rPr>
              <a:t>NVLink</a:t>
            </a:r>
            <a:r>
              <a:rPr lang="zh-CN" altLang="en-US" sz="2400" dirty="0">
                <a:solidFill>
                  <a:srgbClr val="374154"/>
                </a:solidFill>
                <a:latin typeface="Gill Sans MT" panose="020B0502020104020203" pitchFamily="34" charset="0"/>
              </a:rPr>
              <a:t> 详解</a:t>
            </a:r>
            <a:endParaRPr lang="en-US" altLang="zh-CN" sz="2800" dirty="0">
              <a:solidFill>
                <a:srgbClr val="374154"/>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2453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400" b="1" dirty="0">
                <a:solidFill>
                  <a:srgbClr val="374154"/>
                </a:solidFill>
                <a:latin typeface="Gill Sans MT" panose="020B0502020104020203" pitchFamily="34" charset="0"/>
              </a:rPr>
              <a:t>GPU</a:t>
            </a:r>
            <a:r>
              <a:rPr lang="zh-CN" altLang="en-US" sz="2400" b="1" dirty="0">
                <a:solidFill>
                  <a:srgbClr val="374154"/>
                </a:solidFill>
                <a:latin typeface="Gill Sans MT" panose="020B0502020104020203" pitchFamily="34" charset="0"/>
              </a:rPr>
              <a:t> 基础概念</a:t>
            </a:r>
          </a:p>
          <a:p>
            <a:pPr lvl="1"/>
            <a:r>
              <a:rPr lang="en-US" altLang="zh-CN" sz="2000" dirty="0">
                <a:solidFill>
                  <a:srgbClr val="374154"/>
                </a:solidFill>
                <a:latin typeface="Gill Sans MT" panose="020B0502020104020203" pitchFamily="34" charset="0"/>
              </a:rPr>
              <a:t>SP</a:t>
            </a:r>
            <a:r>
              <a:rPr lang="zh-CN" altLang="en-US" sz="2000" dirty="0">
                <a:solidFill>
                  <a:srgbClr val="374154"/>
                </a:solidFill>
                <a:latin typeface="Gill Sans MT" panose="020B0502020104020203" pitchFamily="34" charset="0"/>
              </a:rPr>
              <a:t>，</a:t>
            </a:r>
            <a:r>
              <a:rPr lang="en-US" altLang="zh-CN" sz="2000" dirty="0">
                <a:solidFill>
                  <a:srgbClr val="374154"/>
                </a:solidFill>
                <a:latin typeface="Gill Sans MT" panose="020B0502020104020203" pitchFamily="34" charset="0"/>
              </a:rPr>
              <a:t>Stream Processor</a:t>
            </a:r>
          </a:p>
          <a:p>
            <a:pPr lvl="1"/>
            <a:r>
              <a:rPr lang="en-US" altLang="zh-CN" sz="2000" dirty="0">
                <a:solidFill>
                  <a:srgbClr val="374154"/>
                </a:solidFill>
                <a:latin typeface="Gill Sans MT" panose="020B0502020104020203" pitchFamily="34" charset="0"/>
              </a:rPr>
              <a:t>SM</a:t>
            </a:r>
            <a:r>
              <a:rPr lang="zh-CN" altLang="en-US" sz="2000" dirty="0">
                <a:solidFill>
                  <a:srgbClr val="374154"/>
                </a:solidFill>
                <a:latin typeface="Gill Sans MT" panose="020B0502020104020203" pitchFamily="34" charset="0"/>
              </a:rPr>
              <a:t>，</a:t>
            </a:r>
            <a:r>
              <a:rPr lang="en-US" altLang="zh-CN" sz="2000" dirty="0">
                <a:solidFill>
                  <a:srgbClr val="374154"/>
                </a:solidFill>
                <a:latin typeface="Gill Sans MT" panose="020B0502020104020203" pitchFamily="34" charset="0"/>
              </a:rPr>
              <a:t>Stream Multiprocessors</a:t>
            </a:r>
          </a:p>
          <a:p>
            <a:pPr lvl="1"/>
            <a:r>
              <a:rPr lang="en-US" altLang="zh-CN" sz="2000" dirty="0">
                <a:solidFill>
                  <a:srgbClr val="374154"/>
                </a:solidFill>
                <a:latin typeface="Gill Sans MT" panose="020B0502020104020203" pitchFamily="34" charset="0"/>
              </a:rPr>
              <a:t>Warp</a:t>
            </a:r>
            <a:r>
              <a:rPr lang="zh-CN" altLang="en-US" sz="2000" dirty="0">
                <a:solidFill>
                  <a:srgbClr val="374154"/>
                </a:solidFill>
                <a:latin typeface="Gill Sans MT" panose="020B0502020104020203" pitchFamily="34" charset="0"/>
              </a:rPr>
              <a:t>，</a:t>
            </a:r>
            <a:r>
              <a:rPr lang="en-US" altLang="zh-CN" sz="2000" dirty="0">
                <a:solidFill>
                  <a:srgbClr val="374154"/>
                </a:solidFill>
                <a:latin typeface="Gill Sans MT" panose="020B0502020104020203" pitchFamily="34" charset="0"/>
              </a:rPr>
              <a:t>Thread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Warp</a:t>
            </a:r>
          </a:p>
          <a:p>
            <a:pPr lvl="1"/>
            <a:r>
              <a:rPr lang="en-US" altLang="zh-CN" sz="2000" dirty="0">
                <a:solidFill>
                  <a:srgbClr val="374154"/>
                </a:solidFill>
                <a:latin typeface="Gill Sans MT" panose="020B0502020104020203" pitchFamily="34" charset="0"/>
              </a:rPr>
              <a:t>CUDA</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Core</a:t>
            </a:r>
          </a:p>
          <a:p>
            <a:pPr lvl="1"/>
            <a:r>
              <a:rPr lang="en-US" altLang="zh-CN" sz="2000" dirty="0">
                <a:solidFill>
                  <a:srgbClr val="374154"/>
                </a:solidFill>
                <a:latin typeface="Gill Sans MT" panose="020B0502020104020203" pitchFamily="34" charset="0"/>
              </a:rPr>
              <a:t>CUDA</a:t>
            </a:r>
          </a:p>
          <a:p>
            <a:pPr lvl="1"/>
            <a:r>
              <a:rPr lang="zh-CN" altLang="en-US" sz="2000" dirty="0">
                <a:solidFill>
                  <a:srgbClr val="374154"/>
                </a:solidFill>
                <a:latin typeface="Gill Sans MT" panose="020B0502020104020203" pitchFamily="34" charset="0"/>
              </a:rPr>
              <a:t>峰值算力</a:t>
            </a: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0432BE0-A695-184A-8336-5CBF5A249CDF}"/>
              </a:ext>
            </a:extLst>
          </p:cNvPr>
          <p:cNvSpPr>
            <a:spLocks noGrp="1"/>
          </p:cNvSpPr>
          <p:nvPr>
            <p:ph type="title"/>
          </p:nvPr>
        </p:nvSpPr>
        <p:spPr/>
        <p:txBody>
          <a:bodyPr/>
          <a:lstStyle/>
          <a:p>
            <a:r>
              <a:rPr lang="en-US" altLang="zh-CN" dirty="0"/>
              <a:t>SP</a:t>
            </a:r>
            <a:r>
              <a:rPr lang="zh-CN" altLang="en-US" dirty="0"/>
              <a:t>，流处理器 </a:t>
            </a:r>
            <a:r>
              <a:rPr lang="en-US" altLang="zh-CN" dirty="0"/>
              <a:t>(Stream Processor)</a:t>
            </a:r>
            <a:endParaRPr lang="zh-CN" altLang="en-US" dirty="0"/>
          </a:p>
        </p:txBody>
      </p:sp>
      <p:sp>
        <p:nvSpPr>
          <p:cNvPr id="5" name="内容占位符 4">
            <a:extLst>
              <a:ext uri="{FF2B5EF4-FFF2-40B4-BE49-F238E27FC236}">
                <a16:creationId xmlns:a16="http://schemas.microsoft.com/office/drawing/2014/main" id="{4CD8F5EC-471D-8249-B9F0-2160ED7510C2}"/>
              </a:ext>
            </a:extLst>
          </p:cNvPr>
          <p:cNvSpPr>
            <a:spLocks noGrp="1"/>
          </p:cNvSpPr>
          <p:nvPr>
            <p:ph sz="half" idx="1"/>
          </p:nvPr>
        </p:nvSpPr>
        <p:spPr/>
        <p:txBody>
          <a:bodyPr/>
          <a:lstStyle/>
          <a:p>
            <a:r>
              <a:rPr lang="en-US" altLang="zh-CN" dirty="0"/>
              <a:t>SP</a:t>
            </a:r>
            <a:r>
              <a:rPr lang="zh-CN" altLang="en-US" dirty="0"/>
              <a:t> 被称作流处理器，在</a:t>
            </a:r>
            <a:r>
              <a:rPr lang="en-US" altLang="zh-CN" dirty="0"/>
              <a:t>G80</a:t>
            </a:r>
            <a:r>
              <a:rPr lang="zh-CN" altLang="en-US" dirty="0"/>
              <a:t>时英文也曾称（</a:t>
            </a:r>
            <a:r>
              <a:rPr lang="en-US" altLang="zh-CN" dirty="0"/>
              <a:t>Scalar Processors</a:t>
            </a:r>
            <a:r>
              <a:rPr lang="zh-CN" altLang="en-US" dirty="0"/>
              <a:t>）、（</a:t>
            </a:r>
            <a:r>
              <a:rPr lang="en-US" altLang="zh-CN" dirty="0"/>
              <a:t>Scalar Streaming Processors</a:t>
            </a:r>
            <a:r>
              <a:rPr lang="zh-CN" altLang="en-US" dirty="0"/>
              <a:t>）。这种称呼主要因为之前 </a:t>
            </a:r>
            <a:r>
              <a:rPr lang="en-US" altLang="zh-CN" dirty="0"/>
              <a:t>SP</a:t>
            </a:r>
            <a:r>
              <a:rPr lang="zh-CN" altLang="en-US" dirty="0"/>
              <a:t> 单元是被当作标量处理单元。</a:t>
            </a:r>
            <a:r>
              <a:rPr lang="en-US" altLang="zh-CN" dirty="0"/>
              <a:t>Fermi</a:t>
            </a:r>
            <a:r>
              <a:rPr lang="zh-CN" altLang="en-US" dirty="0"/>
              <a:t> 架构后，</a:t>
            </a:r>
            <a:r>
              <a:rPr lang="en-US" altLang="zh-CN" dirty="0"/>
              <a:t>SP</a:t>
            </a:r>
            <a:r>
              <a:rPr lang="zh-CN" altLang="en-US" dirty="0"/>
              <a:t>被改称为</a:t>
            </a:r>
            <a:r>
              <a:rPr lang="en-US" altLang="zh-CN" dirty="0"/>
              <a:t>CUDA Core</a:t>
            </a:r>
            <a:r>
              <a:rPr lang="zh-CN" altLang="en-US" dirty="0"/>
              <a:t>。所以对于现在的</a:t>
            </a:r>
            <a:r>
              <a:rPr lang="en-US" altLang="zh-CN" dirty="0"/>
              <a:t>N</a:t>
            </a:r>
            <a:r>
              <a:rPr lang="zh-CN" altLang="en-US" dirty="0"/>
              <a:t>卡架构来说，流处理器数量即</a:t>
            </a:r>
            <a:r>
              <a:rPr lang="en-US" altLang="zh-CN" dirty="0"/>
              <a:t>CUDA Core</a:t>
            </a:r>
            <a:r>
              <a:rPr lang="zh-CN" altLang="en-US" dirty="0"/>
              <a:t>数量。</a:t>
            </a:r>
          </a:p>
          <a:p>
            <a:r>
              <a:rPr lang="zh-CN" altLang="en-US" dirty="0"/>
              <a:t>从 </a:t>
            </a:r>
            <a:r>
              <a:rPr lang="en-US" altLang="zh-CN" dirty="0"/>
              <a:t>DX9</a:t>
            </a:r>
            <a:r>
              <a:rPr lang="zh-CN" altLang="en-US" dirty="0"/>
              <a:t> 时代过来的人应该都知道那场大变革，顶点渲染和像素渲染在 </a:t>
            </a:r>
            <a:r>
              <a:rPr lang="en-US" altLang="zh-CN" dirty="0"/>
              <a:t>DX10</a:t>
            </a:r>
            <a:r>
              <a:rPr lang="zh-CN" altLang="en-US" dirty="0"/>
              <a:t> 被合并成“统一渲染”。虽然对于开发者来说，</a:t>
            </a:r>
            <a:r>
              <a:rPr lang="en-US" altLang="zh-CN" dirty="0"/>
              <a:t>vertex shader</a:t>
            </a:r>
            <a:r>
              <a:rPr lang="zh-CN" altLang="en-US" dirty="0"/>
              <a:t> 和 </a:t>
            </a:r>
            <a:r>
              <a:rPr lang="en-US" altLang="zh-CN" dirty="0"/>
              <a:t>fragment(pixel) shader</a:t>
            </a:r>
            <a:r>
              <a:rPr lang="zh-CN" altLang="en-US" dirty="0"/>
              <a:t> 概念依旧存在，但底下执行单元却被统一了，即由流处理器（</a:t>
            </a:r>
            <a:r>
              <a:rPr lang="en-US" altLang="zh-CN" dirty="0"/>
              <a:t>SP</a:t>
            </a:r>
            <a:r>
              <a:rPr lang="zh-CN" altLang="en-US" dirty="0"/>
              <a:t>）来进行处理。</a:t>
            </a:r>
          </a:p>
        </p:txBody>
      </p:sp>
    </p:spTree>
    <p:extLst>
      <p:ext uri="{BB962C8B-B14F-4D97-AF65-F5344CB8AC3E}">
        <p14:creationId xmlns:p14="http://schemas.microsoft.com/office/powerpoint/2010/main" val="714068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13B8BF-06E0-A246-A2C4-2A94DAAC39CB}"/>
              </a:ext>
            </a:extLst>
          </p:cNvPr>
          <p:cNvSpPr>
            <a:spLocks noGrp="1"/>
          </p:cNvSpPr>
          <p:nvPr>
            <p:ph type="title"/>
          </p:nvPr>
        </p:nvSpPr>
        <p:spPr/>
        <p:txBody>
          <a:bodyPr/>
          <a:lstStyle/>
          <a:p>
            <a:r>
              <a:rPr lang="en-US" altLang="zh-CN" dirty="0"/>
              <a:t>SM</a:t>
            </a:r>
            <a:r>
              <a:rPr lang="zh-CN" altLang="en-US" dirty="0"/>
              <a:t>（</a:t>
            </a:r>
            <a:r>
              <a:rPr lang="en-US" altLang="zh-CN" dirty="0"/>
              <a:t>Streaming Multiprocessor</a:t>
            </a:r>
            <a:r>
              <a:rPr lang="zh-CN" altLang="en-US" dirty="0"/>
              <a:t>）</a:t>
            </a:r>
            <a:endParaRPr kumimoji="1" lang="zh-CN" altLang="en-US" dirty="0"/>
          </a:p>
        </p:txBody>
      </p:sp>
      <p:sp>
        <p:nvSpPr>
          <p:cNvPr id="5" name="内容占位符 4">
            <a:extLst>
              <a:ext uri="{FF2B5EF4-FFF2-40B4-BE49-F238E27FC236}">
                <a16:creationId xmlns:a16="http://schemas.microsoft.com/office/drawing/2014/main" id="{D92381A2-B75D-0946-98C5-55ED2CE4D620}"/>
              </a:ext>
            </a:extLst>
          </p:cNvPr>
          <p:cNvSpPr>
            <a:spLocks noGrp="1"/>
          </p:cNvSpPr>
          <p:nvPr>
            <p:ph sz="half" idx="1"/>
          </p:nvPr>
        </p:nvSpPr>
        <p:spPr>
          <a:xfrm>
            <a:off x="623635" y="1412776"/>
            <a:ext cx="10963473" cy="4896544"/>
          </a:xfrm>
        </p:spPr>
        <p:txBody>
          <a:bodyPr/>
          <a:lstStyle/>
          <a:p>
            <a:r>
              <a:rPr lang="en-US" altLang="zh-CN" dirty="0"/>
              <a:t>SM</a:t>
            </a:r>
            <a:r>
              <a:rPr lang="zh-CN" altLang="en-US" dirty="0"/>
              <a:t> 从 </a:t>
            </a:r>
            <a:r>
              <a:rPr lang="en-US" altLang="zh-CN" dirty="0"/>
              <a:t>G80</a:t>
            </a:r>
            <a:r>
              <a:rPr lang="zh-CN" altLang="en-US" dirty="0"/>
              <a:t> 提出的概念，中文称流多处理器，包含算术单元以及块和线程专用的其他资源（例如每个块共享内存和寄存器文件），组成了一套完整的线程运行系统。主要包括：</a:t>
            </a:r>
            <a:endParaRPr lang="en-US" altLang="zh-CN" dirty="0"/>
          </a:p>
          <a:p>
            <a:endParaRPr lang="en-US" altLang="zh-CN" dirty="0"/>
          </a:p>
          <a:p>
            <a:pPr marL="758825" lvl="1" indent="-520700">
              <a:buFont typeface="+mj-lt"/>
              <a:buAutoNum type="arabicPeriod"/>
            </a:pPr>
            <a:r>
              <a:rPr lang="en-US" altLang="zh-CN" dirty="0">
                <a:solidFill>
                  <a:srgbClr val="91D150"/>
                </a:solidFill>
              </a:rPr>
              <a:t>CUDA Core</a:t>
            </a:r>
            <a:r>
              <a:rPr lang="zh-CN" altLang="en-US" dirty="0">
                <a:solidFill>
                  <a:srgbClr val="91D150"/>
                </a:solidFill>
              </a:rPr>
              <a:t>：</a:t>
            </a:r>
            <a:r>
              <a:rPr lang="zh-CN" altLang="en-US" dirty="0"/>
              <a:t>向量运行单元 （</a:t>
            </a:r>
            <a:r>
              <a:rPr lang="en-US" altLang="zh-CN" dirty="0"/>
              <a:t>FP32-FPU</a:t>
            </a:r>
            <a:r>
              <a:rPr lang="zh-CN" altLang="en-US" dirty="0"/>
              <a:t>、</a:t>
            </a:r>
            <a:r>
              <a:rPr lang="en-US" altLang="zh-CN" dirty="0"/>
              <a:t>FP64-DPU</a:t>
            </a:r>
            <a:r>
              <a:rPr lang="zh-CN" altLang="en-US" dirty="0"/>
              <a:t>、</a:t>
            </a:r>
            <a:r>
              <a:rPr lang="en-US" altLang="zh-CN" dirty="0"/>
              <a:t>INT32-ALU</a:t>
            </a:r>
            <a:r>
              <a:rPr lang="zh-CN" altLang="en-US" dirty="0"/>
              <a:t>）；</a:t>
            </a:r>
          </a:p>
          <a:p>
            <a:pPr marL="758825" lvl="1" indent="-520700">
              <a:buFont typeface="+mj-lt"/>
              <a:buAutoNum type="arabicPeriod"/>
            </a:pPr>
            <a:r>
              <a:rPr lang="en-US" altLang="zh-CN" dirty="0">
                <a:solidFill>
                  <a:srgbClr val="91D150"/>
                </a:solidFill>
              </a:rPr>
              <a:t>Tensor Core</a:t>
            </a:r>
            <a:r>
              <a:rPr lang="zh-CN" altLang="en-US" dirty="0">
                <a:solidFill>
                  <a:srgbClr val="91D150"/>
                </a:solidFill>
              </a:rPr>
              <a:t>：</a:t>
            </a:r>
            <a:r>
              <a:rPr lang="zh-CN" altLang="en-US" dirty="0"/>
              <a:t>张量运算单元（</a:t>
            </a:r>
            <a:r>
              <a:rPr lang="en-US" altLang="zh-CN" dirty="0"/>
              <a:t>FP16</a:t>
            </a:r>
            <a:r>
              <a:rPr lang="zh-CN" altLang="en-US" dirty="0"/>
              <a:t>、</a:t>
            </a:r>
            <a:r>
              <a:rPr lang="en-US" altLang="zh-CN" dirty="0"/>
              <a:t>BF16</a:t>
            </a:r>
            <a:r>
              <a:rPr lang="zh-CN" altLang="en-US" dirty="0"/>
              <a:t>、</a:t>
            </a:r>
            <a:r>
              <a:rPr lang="en-US" altLang="zh-CN" dirty="0"/>
              <a:t>INT8</a:t>
            </a:r>
            <a:r>
              <a:rPr lang="zh-CN" altLang="en-US" dirty="0"/>
              <a:t>、</a:t>
            </a:r>
            <a:r>
              <a:rPr lang="en-US" altLang="zh-CN" dirty="0"/>
              <a:t>INT4</a:t>
            </a:r>
            <a:r>
              <a:rPr lang="zh-CN" altLang="en-US" dirty="0"/>
              <a:t>）；</a:t>
            </a:r>
          </a:p>
          <a:p>
            <a:pPr marL="758825" lvl="1" indent="-520700">
              <a:buFont typeface="+mj-lt"/>
              <a:buAutoNum type="arabicPeriod"/>
            </a:pPr>
            <a:r>
              <a:rPr lang="en-US" altLang="zh-CN" dirty="0">
                <a:solidFill>
                  <a:srgbClr val="91D150"/>
                </a:solidFill>
              </a:rPr>
              <a:t>Special Function Units</a:t>
            </a:r>
            <a:r>
              <a:rPr lang="zh-CN" altLang="en-US" dirty="0">
                <a:solidFill>
                  <a:srgbClr val="91D150"/>
                </a:solidFill>
              </a:rPr>
              <a:t>：</a:t>
            </a:r>
            <a:r>
              <a:rPr lang="zh-CN" altLang="en-US" dirty="0"/>
              <a:t>特殊函数单元 </a:t>
            </a:r>
            <a:r>
              <a:rPr lang="en-US" altLang="zh-CN" dirty="0"/>
              <a:t>SFU</a:t>
            </a:r>
            <a:r>
              <a:rPr lang="zh-CN" altLang="en-US" dirty="0"/>
              <a:t>（超越函数和数学函数，</a:t>
            </a:r>
            <a:r>
              <a:rPr lang="en-US" altLang="zh-CN" dirty="0"/>
              <a:t>e.g.</a:t>
            </a:r>
            <a:r>
              <a:rPr lang="zh-CN" altLang="en-US" dirty="0"/>
              <a:t> 反平方根、正余弦等）；</a:t>
            </a:r>
            <a:endParaRPr lang="en-US" altLang="zh-CN" dirty="0"/>
          </a:p>
          <a:p>
            <a:pPr marL="758825" lvl="1" indent="-520700">
              <a:buFont typeface="+mj-lt"/>
              <a:buAutoNum type="arabicPeriod"/>
            </a:pPr>
            <a:r>
              <a:rPr lang="en-US" altLang="zh-CN" dirty="0">
                <a:solidFill>
                  <a:srgbClr val="91D150"/>
                </a:solidFill>
              </a:rPr>
              <a:t>Multi level</a:t>
            </a:r>
            <a:r>
              <a:rPr lang="zh-CN" altLang="en-US" dirty="0">
                <a:solidFill>
                  <a:srgbClr val="91D150"/>
                </a:solidFill>
              </a:rPr>
              <a:t> </a:t>
            </a:r>
            <a:r>
              <a:rPr lang="en-US" altLang="zh-CN" dirty="0">
                <a:solidFill>
                  <a:srgbClr val="91D150"/>
                </a:solidFill>
              </a:rPr>
              <a:t>Cache</a:t>
            </a:r>
            <a:r>
              <a:rPr lang="zh-CN" altLang="en-US" dirty="0"/>
              <a:t>：多级缓存（</a:t>
            </a:r>
            <a:r>
              <a:rPr lang="en-US" altLang="zh-CN" dirty="0"/>
              <a:t>L0/L1 Instruction Cache</a:t>
            </a:r>
            <a:r>
              <a:rPr lang="zh-CN" altLang="en-US" dirty="0"/>
              <a:t>、</a:t>
            </a:r>
            <a:r>
              <a:rPr lang="en-US" altLang="zh-CN" dirty="0"/>
              <a:t>L1 Data Cache &amp; Shared Memory</a:t>
            </a:r>
            <a:r>
              <a:rPr lang="zh-CN" altLang="en-US" dirty="0"/>
              <a:t>）；</a:t>
            </a:r>
          </a:p>
          <a:p>
            <a:pPr marL="758825" lvl="1" indent="-520700">
              <a:buFont typeface="+mj-lt"/>
              <a:buAutoNum type="arabicPeriod"/>
            </a:pPr>
            <a:r>
              <a:rPr lang="en-US" altLang="zh-CN" dirty="0">
                <a:solidFill>
                  <a:srgbClr val="91D150"/>
                </a:solidFill>
              </a:rPr>
              <a:t>Load/Store</a:t>
            </a:r>
            <a:r>
              <a:rPr lang="zh-CN" altLang="en-US" dirty="0">
                <a:solidFill>
                  <a:srgbClr val="91D150"/>
                </a:solidFill>
              </a:rPr>
              <a:t>：</a:t>
            </a:r>
            <a:r>
              <a:rPr lang="zh-CN" altLang="en-US" dirty="0"/>
              <a:t>访问存储单元</a:t>
            </a:r>
            <a:r>
              <a:rPr lang="en-US" altLang="zh-CN" dirty="0"/>
              <a:t>LD/ST</a:t>
            </a:r>
            <a:r>
              <a:rPr lang="zh-CN" altLang="en-US" dirty="0"/>
              <a:t>（负责数据处理）；</a:t>
            </a:r>
          </a:p>
          <a:p>
            <a:pPr marL="758825" lvl="1" indent="-520700">
              <a:buFont typeface="+mj-lt"/>
              <a:buAutoNum type="arabicPeriod"/>
            </a:pPr>
            <a:r>
              <a:rPr lang="en-US" altLang="zh-CN" dirty="0">
                <a:solidFill>
                  <a:srgbClr val="91D150"/>
                </a:solidFill>
              </a:rPr>
              <a:t>Warp Scheduler</a:t>
            </a:r>
            <a:r>
              <a:rPr lang="zh-CN" altLang="en-US" dirty="0"/>
              <a:t>：线程束调度器；</a:t>
            </a:r>
          </a:p>
          <a:p>
            <a:pPr marL="758825" lvl="1" indent="-520700">
              <a:buFont typeface="+mj-lt"/>
              <a:buAutoNum type="arabicPeriod"/>
            </a:pPr>
            <a:r>
              <a:rPr lang="en-US" altLang="zh-CN" dirty="0">
                <a:solidFill>
                  <a:srgbClr val="91D150"/>
                </a:solidFill>
              </a:rPr>
              <a:t>Dispatch Unit</a:t>
            </a:r>
            <a:r>
              <a:rPr lang="zh-CN" altLang="en-US" dirty="0">
                <a:solidFill>
                  <a:srgbClr val="91D150"/>
                </a:solidFill>
              </a:rPr>
              <a:t>：</a:t>
            </a:r>
            <a:r>
              <a:rPr lang="zh-CN" altLang="en-US" dirty="0"/>
              <a:t>分配单元；</a:t>
            </a:r>
          </a:p>
          <a:p>
            <a:pPr marL="758825" lvl="1" indent="-520700">
              <a:buFont typeface="+mj-lt"/>
              <a:buAutoNum type="arabicPeriod"/>
            </a:pPr>
            <a:r>
              <a:rPr lang="en-US" altLang="zh-CN" dirty="0">
                <a:solidFill>
                  <a:srgbClr val="91D150"/>
                </a:solidFill>
              </a:rPr>
              <a:t>Register File</a:t>
            </a:r>
            <a:r>
              <a:rPr lang="zh-CN" altLang="en-US" dirty="0">
                <a:solidFill>
                  <a:srgbClr val="91D150"/>
                </a:solidFill>
              </a:rPr>
              <a:t>：</a:t>
            </a:r>
            <a:r>
              <a:rPr lang="zh-CN" altLang="en-US" dirty="0"/>
              <a:t>寄存器堆；</a:t>
            </a:r>
          </a:p>
        </p:txBody>
      </p:sp>
    </p:spTree>
    <p:extLst>
      <p:ext uri="{BB962C8B-B14F-4D97-AF65-F5344CB8AC3E}">
        <p14:creationId xmlns:p14="http://schemas.microsoft.com/office/powerpoint/2010/main" val="1071330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69D4D37-C5E3-9B45-839A-7FC0656427DB}"/>
              </a:ext>
            </a:extLst>
          </p:cNvPr>
          <p:cNvSpPr>
            <a:spLocks noGrp="1"/>
          </p:cNvSpPr>
          <p:nvPr>
            <p:ph type="title"/>
          </p:nvPr>
        </p:nvSpPr>
        <p:spPr/>
        <p:txBody>
          <a:bodyPr/>
          <a:lstStyle/>
          <a:p>
            <a:r>
              <a:rPr lang="en-US" altLang="zh-CN" dirty="0"/>
              <a:t>Warp</a:t>
            </a:r>
            <a:endParaRPr lang="zh-CN" altLang="en-US" dirty="0"/>
          </a:p>
        </p:txBody>
      </p:sp>
      <p:sp>
        <p:nvSpPr>
          <p:cNvPr id="6" name="内容占位符 5">
            <a:extLst>
              <a:ext uri="{FF2B5EF4-FFF2-40B4-BE49-F238E27FC236}">
                <a16:creationId xmlns:a16="http://schemas.microsoft.com/office/drawing/2014/main" id="{35834707-5707-8D46-B0E2-205761424C79}"/>
              </a:ext>
            </a:extLst>
          </p:cNvPr>
          <p:cNvSpPr>
            <a:spLocks noGrp="1"/>
          </p:cNvSpPr>
          <p:nvPr>
            <p:ph sz="half" idx="1"/>
          </p:nvPr>
        </p:nvSpPr>
        <p:spPr/>
        <p:txBody>
          <a:bodyPr/>
          <a:lstStyle/>
          <a:p>
            <a:r>
              <a:rPr lang="en-US" altLang="zh-CN" dirty="0"/>
              <a:t>Warp</a:t>
            </a:r>
            <a:r>
              <a:rPr lang="zh-CN" altLang="en-US" dirty="0"/>
              <a:t> 也称线程束。逻辑上，所有</a:t>
            </a:r>
            <a:r>
              <a:rPr lang="en-US" altLang="zh-CN" dirty="0"/>
              <a:t>Thread</a:t>
            </a:r>
            <a:r>
              <a:rPr lang="zh-CN" altLang="en-US" dirty="0"/>
              <a:t>是并行，但是，从硬件的角度来说，并不是所有的 </a:t>
            </a:r>
            <a:r>
              <a:rPr lang="en-US" altLang="zh-CN" dirty="0"/>
              <a:t>Thread</a:t>
            </a:r>
            <a:r>
              <a:rPr lang="zh-CN" altLang="en-US" dirty="0"/>
              <a:t>能够在同一时刻执行，这里就需要</a:t>
            </a:r>
            <a:r>
              <a:rPr lang="en-US" altLang="zh-CN" dirty="0"/>
              <a:t>Warp</a:t>
            </a:r>
            <a:r>
              <a:rPr lang="zh-CN" altLang="en-US" dirty="0"/>
              <a:t>的引入。</a:t>
            </a:r>
          </a:p>
          <a:p>
            <a:r>
              <a:rPr lang="en-US" altLang="zh-CN" dirty="0"/>
              <a:t>Warp</a:t>
            </a:r>
            <a:r>
              <a:rPr lang="zh-CN" altLang="en-US" dirty="0"/>
              <a:t> 是 </a:t>
            </a:r>
            <a:r>
              <a:rPr lang="en-US" altLang="zh-CN" dirty="0"/>
              <a:t>SM</a:t>
            </a:r>
            <a:r>
              <a:rPr lang="zh-CN" altLang="en-US" dirty="0"/>
              <a:t> 基本执行单元，一个 </a:t>
            </a:r>
            <a:r>
              <a:rPr lang="en-US" altLang="zh-CN" dirty="0"/>
              <a:t>Warp</a:t>
            </a:r>
            <a:r>
              <a:rPr lang="zh-CN" altLang="en-US" dirty="0"/>
              <a:t> 包含</a:t>
            </a:r>
            <a:r>
              <a:rPr lang="en-US" altLang="zh-CN" dirty="0"/>
              <a:t>32</a:t>
            </a:r>
            <a:r>
              <a:rPr lang="zh-CN" altLang="en-US" dirty="0"/>
              <a:t>个并行 </a:t>
            </a:r>
            <a:r>
              <a:rPr lang="en-US" altLang="zh-CN" dirty="0"/>
              <a:t>Thread</a:t>
            </a:r>
            <a:r>
              <a:rPr lang="zh-CN" altLang="en-US" dirty="0"/>
              <a:t>（</a:t>
            </a:r>
            <a:r>
              <a:rPr lang="en-US" altLang="zh-CN" dirty="0" err="1"/>
              <a:t>warp_size</a:t>
            </a:r>
            <a:r>
              <a:rPr lang="zh-CN" altLang="en-US" dirty="0"/>
              <a:t> </a:t>
            </a:r>
            <a:r>
              <a:rPr lang="en-US" altLang="zh-CN" dirty="0"/>
              <a:t>=</a:t>
            </a:r>
            <a:r>
              <a:rPr lang="zh-CN" altLang="en-US" dirty="0"/>
              <a:t> </a:t>
            </a:r>
            <a:r>
              <a:rPr lang="en-US" altLang="zh-CN" dirty="0"/>
              <a:t>32</a:t>
            </a:r>
            <a:r>
              <a:rPr lang="zh-CN" altLang="en-US" dirty="0"/>
              <a:t>），这</a:t>
            </a:r>
            <a:r>
              <a:rPr lang="en-US" altLang="zh-CN" dirty="0"/>
              <a:t>32</a:t>
            </a:r>
            <a:r>
              <a:rPr lang="zh-CN" altLang="en-US" dirty="0"/>
              <a:t>个 </a:t>
            </a:r>
            <a:r>
              <a:rPr lang="en-US" altLang="zh-CN" dirty="0"/>
              <a:t>Thread</a:t>
            </a:r>
            <a:r>
              <a:rPr lang="zh-CN" altLang="en-US" dirty="0"/>
              <a:t> 执行于 </a:t>
            </a:r>
            <a:r>
              <a:rPr lang="en-US" altLang="zh-CN" dirty="0"/>
              <a:t>SIMT</a:t>
            </a:r>
            <a:r>
              <a:rPr lang="zh-CN" altLang="en-US" dirty="0"/>
              <a:t>（</a:t>
            </a:r>
            <a:r>
              <a:rPr lang="en-US" altLang="zh-CN" dirty="0"/>
              <a:t>Single-Instruction Multiple-Thread</a:t>
            </a:r>
            <a:r>
              <a:rPr lang="zh-CN" altLang="en-US" dirty="0"/>
              <a:t>）模式。也就是说所有 </a:t>
            </a:r>
            <a:r>
              <a:rPr lang="en-US" altLang="zh-CN" dirty="0"/>
              <a:t>Thread</a:t>
            </a:r>
            <a:r>
              <a:rPr lang="zh-CN" altLang="en-US" dirty="0"/>
              <a:t> 以锁步的方式执行同一条指令，但每个 </a:t>
            </a:r>
            <a:r>
              <a:rPr lang="en-US" altLang="zh-CN" dirty="0"/>
              <a:t>Thread</a:t>
            </a:r>
            <a:r>
              <a:rPr lang="zh-CN" altLang="en-US" dirty="0"/>
              <a:t> 会使用各自的 </a:t>
            </a:r>
            <a:r>
              <a:rPr lang="en-US" altLang="zh-CN" dirty="0"/>
              <a:t>Data</a:t>
            </a:r>
            <a:r>
              <a:rPr lang="zh-CN" altLang="en-US" dirty="0"/>
              <a:t> 执行指令分支。如果在 </a:t>
            </a:r>
            <a:r>
              <a:rPr lang="en-US" altLang="zh-CN" dirty="0"/>
              <a:t>Warp</a:t>
            </a:r>
            <a:r>
              <a:rPr lang="zh-CN" altLang="en-US" dirty="0"/>
              <a:t> 中没有</a:t>
            </a:r>
            <a:r>
              <a:rPr lang="en-US" altLang="zh-CN" dirty="0"/>
              <a:t>32</a:t>
            </a:r>
            <a:r>
              <a:rPr lang="zh-CN" altLang="en-US" dirty="0"/>
              <a:t>个 </a:t>
            </a:r>
            <a:r>
              <a:rPr lang="en-US" altLang="zh-CN" dirty="0"/>
              <a:t>Thread</a:t>
            </a:r>
            <a:r>
              <a:rPr lang="zh-CN" altLang="en-US" dirty="0"/>
              <a:t> 需要工作，那么 </a:t>
            </a:r>
            <a:r>
              <a:rPr lang="en-US" altLang="zh-CN" dirty="0"/>
              <a:t>Warp</a:t>
            </a:r>
            <a:r>
              <a:rPr lang="zh-CN" altLang="en-US" dirty="0"/>
              <a:t> 虽然还是作为一个整体运行，但这部分 </a:t>
            </a:r>
            <a:r>
              <a:rPr lang="en-US" altLang="zh-CN" dirty="0"/>
              <a:t>Thread</a:t>
            </a:r>
            <a:r>
              <a:rPr lang="zh-CN" altLang="en-US" dirty="0"/>
              <a:t> 是处于非激活状态的。</a:t>
            </a:r>
          </a:p>
          <a:p>
            <a:endParaRPr lang="en-US" altLang="zh-CN" dirty="0"/>
          </a:p>
          <a:p>
            <a:r>
              <a:rPr lang="en-US" altLang="zh-CN" dirty="0">
                <a:highlight>
                  <a:srgbClr val="FFFF00"/>
                </a:highlight>
              </a:rPr>
              <a:t>Thread</a:t>
            </a:r>
            <a:r>
              <a:rPr lang="zh-CN" altLang="en-US" dirty="0">
                <a:highlight>
                  <a:srgbClr val="FFFF00"/>
                </a:highlight>
              </a:rPr>
              <a:t>是最小的逻辑单位，</a:t>
            </a:r>
            <a:r>
              <a:rPr lang="en-US" altLang="zh-CN" dirty="0">
                <a:highlight>
                  <a:srgbClr val="FFFF00"/>
                </a:highlight>
              </a:rPr>
              <a:t>Warp</a:t>
            </a:r>
            <a:r>
              <a:rPr lang="zh-CN" altLang="en-US" dirty="0">
                <a:highlight>
                  <a:srgbClr val="FFFF00"/>
                </a:highlight>
              </a:rPr>
              <a:t>是最小的硬件执行单位。</a:t>
            </a:r>
          </a:p>
        </p:txBody>
      </p:sp>
    </p:spTree>
    <p:extLst>
      <p:ext uri="{BB962C8B-B14F-4D97-AF65-F5344CB8AC3E}">
        <p14:creationId xmlns:p14="http://schemas.microsoft.com/office/powerpoint/2010/main" val="149030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D55AD7B-0911-3345-9C8B-5B758BD63D48}"/>
              </a:ext>
            </a:extLst>
          </p:cNvPr>
          <p:cNvSpPr>
            <a:spLocks noGrp="1"/>
          </p:cNvSpPr>
          <p:nvPr>
            <p:ph type="title"/>
          </p:nvPr>
        </p:nvSpPr>
        <p:spPr/>
        <p:txBody>
          <a:bodyPr/>
          <a:lstStyle/>
          <a:p>
            <a:r>
              <a:rPr lang="en-US" altLang="zh-CN" dirty="0"/>
              <a:t>CUDA</a:t>
            </a:r>
            <a:r>
              <a:rPr lang="zh-CN" altLang="en-US" dirty="0"/>
              <a:t> </a:t>
            </a:r>
            <a:r>
              <a:rPr lang="en-US" altLang="zh-CN" dirty="0"/>
              <a:t>Core</a:t>
            </a:r>
            <a:endParaRPr lang="zh-CN" altLang="en-US" dirty="0"/>
          </a:p>
        </p:txBody>
      </p:sp>
      <p:sp>
        <p:nvSpPr>
          <p:cNvPr id="6" name="内容占位符 5">
            <a:extLst>
              <a:ext uri="{FF2B5EF4-FFF2-40B4-BE49-F238E27FC236}">
                <a16:creationId xmlns:a16="http://schemas.microsoft.com/office/drawing/2014/main" id="{B92285F4-953C-A540-A6BA-1A61C7590642}"/>
              </a:ext>
            </a:extLst>
          </p:cNvPr>
          <p:cNvSpPr>
            <a:spLocks noGrp="1"/>
          </p:cNvSpPr>
          <p:nvPr>
            <p:ph sz="half" idx="1"/>
          </p:nvPr>
        </p:nvSpPr>
        <p:spPr>
          <a:xfrm>
            <a:off x="623636" y="1412776"/>
            <a:ext cx="4970689" cy="4608512"/>
          </a:xfrm>
        </p:spPr>
        <p:txBody>
          <a:bodyPr/>
          <a:lstStyle/>
          <a:p>
            <a:r>
              <a:rPr lang="en-US" altLang="zh-CN" dirty="0"/>
              <a:t>CUDA Core</a:t>
            </a:r>
            <a:r>
              <a:rPr lang="zh-CN" altLang="en-US" dirty="0"/>
              <a:t> 在 </a:t>
            </a:r>
            <a:r>
              <a:rPr lang="en-US" altLang="zh-CN" dirty="0"/>
              <a:t>Fermi</a:t>
            </a:r>
            <a:r>
              <a:rPr lang="zh-CN" altLang="en-US" dirty="0"/>
              <a:t> 架构里提出，是最小的运算执行单元。</a:t>
            </a:r>
            <a:endParaRPr lang="en-US" altLang="zh-CN" dirty="0"/>
          </a:p>
          <a:p>
            <a:r>
              <a:rPr lang="zh-CN" altLang="en-US" dirty="0"/>
              <a:t>在 </a:t>
            </a:r>
            <a:r>
              <a:rPr lang="en-US" altLang="zh-CN" dirty="0"/>
              <a:t>Fermi</a:t>
            </a:r>
            <a:r>
              <a:rPr lang="zh-CN" altLang="en-US" dirty="0"/>
              <a:t> 架构中，一个 </a:t>
            </a:r>
            <a:r>
              <a:rPr lang="en-US" altLang="zh-CN" dirty="0"/>
              <a:t>SM</a:t>
            </a:r>
            <a:r>
              <a:rPr lang="zh-CN" altLang="en-US" dirty="0"/>
              <a:t> 中包含了有 </a:t>
            </a:r>
            <a:r>
              <a:rPr lang="en-US" altLang="zh-CN" dirty="0"/>
              <a:t>2</a:t>
            </a:r>
            <a:r>
              <a:rPr lang="zh-CN" altLang="en-US" dirty="0"/>
              <a:t> 组各 </a:t>
            </a:r>
            <a:r>
              <a:rPr lang="en-US" altLang="zh-CN" dirty="0"/>
              <a:t>16</a:t>
            </a:r>
            <a:r>
              <a:rPr lang="zh-CN" altLang="en-US" dirty="0"/>
              <a:t> 个 </a:t>
            </a:r>
            <a:r>
              <a:rPr lang="en-US" altLang="zh-CN" dirty="0"/>
              <a:t>CUDA Core</a:t>
            </a:r>
            <a:r>
              <a:rPr lang="zh-CN" altLang="en-US" dirty="0"/>
              <a:t>，每个 </a:t>
            </a:r>
            <a:r>
              <a:rPr lang="en-US" altLang="zh-CN" dirty="0"/>
              <a:t>CUDA Core </a:t>
            </a:r>
            <a:r>
              <a:rPr lang="zh-CN" altLang="en-US" dirty="0"/>
              <a:t>包含了一个整数运算单元 </a:t>
            </a:r>
            <a:r>
              <a:rPr lang="en-US" altLang="zh-CN" dirty="0"/>
              <a:t>ALU (Integer Arithmetic Logic Unit) </a:t>
            </a:r>
            <a:r>
              <a:rPr lang="zh-CN" altLang="en-US" dirty="0"/>
              <a:t>和一个浮点运算单元 </a:t>
            </a:r>
            <a:r>
              <a:rPr lang="en-US" altLang="zh-CN" dirty="0"/>
              <a:t>FPU (Floating Point Unit) </a:t>
            </a:r>
            <a:r>
              <a:rPr lang="zh-CN" altLang="en-US" dirty="0"/>
              <a:t>。</a:t>
            </a:r>
          </a:p>
        </p:txBody>
      </p:sp>
      <p:pic>
        <p:nvPicPr>
          <p:cNvPr id="8" name="图片 7">
            <a:extLst>
              <a:ext uri="{FF2B5EF4-FFF2-40B4-BE49-F238E27FC236}">
                <a16:creationId xmlns:a16="http://schemas.microsoft.com/office/drawing/2014/main" id="{5A7B9CC4-3539-1B46-B4B7-F3C3789ED335}"/>
              </a:ext>
            </a:extLst>
          </p:cNvPr>
          <p:cNvPicPr>
            <a:picLocks noChangeAspect="1"/>
          </p:cNvPicPr>
          <p:nvPr/>
        </p:nvPicPr>
        <p:blipFill>
          <a:blip r:embed="rId2"/>
          <a:stretch>
            <a:fillRect/>
          </a:stretch>
        </p:blipFill>
        <p:spPr>
          <a:xfrm>
            <a:off x="5882357" y="698423"/>
            <a:ext cx="5424547" cy="5773766"/>
          </a:xfrm>
          <a:prstGeom prst="rect">
            <a:avLst/>
          </a:prstGeom>
        </p:spPr>
      </p:pic>
    </p:spTree>
    <p:extLst>
      <p:ext uri="{BB962C8B-B14F-4D97-AF65-F5344CB8AC3E}">
        <p14:creationId xmlns:p14="http://schemas.microsoft.com/office/powerpoint/2010/main" val="233345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2C3DB70-183D-0945-AA5D-3342B59BB748}"/>
              </a:ext>
            </a:extLst>
          </p:cNvPr>
          <p:cNvSpPr>
            <a:spLocks noGrp="1"/>
          </p:cNvSpPr>
          <p:nvPr>
            <p:ph type="title"/>
          </p:nvPr>
        </p:nvSpPr>
        <p:spPr/>
        <p:txBody>
          <a:bodyPr/>
          <a:lstStyle/>
          <a:p>
            <a:r>
              <a:rPr lang="en-US" altLang="zh-CN" dirty="0"/>
              <a:t>CUDA</a:t>
            </a:r>
            <a:r>
              <a:rPr lang="zh-CN" altLang="en-US" dirty="0"/>
              <a:t> </a:t>
            </a:r>
            <a:r>
              <a:rPr lang="en-US" altLang="zh-CN" dirty="0"/>
              <a:t>Core</a:t>
            </a:r>
            <a:endParaRPr lang="zh-CN" altLang="en-US" dirty="0"/>
          </a:p>
        </p:txBody>
      </p:sp>
      <p:sp>
        <p:nvSpPr>
          <p:cNvPr id="3" name="内容占位符 2">
            <a:extLst>
              <a:ext uri="{FF2B5EF4-FFF2-40B4-BE49-F238E27FC236}">
                <a16:creationId xmlns:a16="http://schemas.microsoft.com/office/drawing/2014/main" id="{2F2CEBEE-82CC-9143-AFC3-D510CD8239E6}"/>
              </a:ext>
            </a:extLst>
          </p:cNvPr>
          <p:cNvSpPr>
            <a:spLocks noGrp="1"/>
          </p:cNvSpPr>
          <p:nvPr>
            <p:ph sz="half" idx="1"/>
          </p:nvPr>
        </p:nvSpPr>
        <p:spPr>
          <a:xfrm>
            <a:off x="623636" y="1412776"/>
            <a:ext cx="5186714" cy="4608512"/>
          </a:xfrm>
        </p:spPr>
        <p:txBody>
          <a:bodyPr/>
          <a:lstStyle/>
          <a:p>
            <a:r>
              <a:rPr kumimoji="1" lang="zh-CN" altLang="en-US" dirty="0"/>
              <a:t>到了 </a:t>
            </a:r>
            <a:r>
              <a:rPr kumimoji="1" lang="en-US" altLang="zh-CN" dirty="0"/>
              <a:t>Volta</a:t>
            </a:r>
            <a:r>
              <a:rPr kumimoji="1" lang="zh-CN" altLang="en-US" dirty="0"/>
              <a:t> 架构，</a:t>
            </a:r>
            <a:r>
              <a:rPr kumimoji="1" lang="en-US" altLang="zh-CN" dirty="0"/>
              <a:t>CUDA Core</a:t>
            </a:r>
            <a:r>
              <a:rPr kumimoji="1" lang="zh-CN" altLang="en-US" dirty="0"/>
              <a:t> 又和 </a:t>
            </a:r>
            <a:r>
              <a:rPr kumimoji="1" lang="en-US" altLang="zh-CN" dirty="0"/>
              <a:t>Fermi</a:t>
            </a:r>
            <a:r>
              <a:rPr kumimoji="1" lang="zh-CN" altLang="en-US" dirty="0"/>
              <a:t>架构时期发生了变化。从这里开始就没有以前的 </a:t>
            </a:r>
            <a:r>
              <a:rPr kumimoji="1" lang="en-US" altLang="zh-CN" dirty="0"/>
              <a:t>CUDA Core</a:t>
            </a:r>
            <a:r>
              <a:rPr kumimoji="1" lang="zh-CN" altLang="en-US" dirty="0"/>
              <a:t> 了，而是变成了单独的 </a:t>
            </a:r>
            <a:r>
              <a:rPr kumimoji="1" lang="en-US" altLang="zh-CN" dirty="0"/>
              <a:t>FP32</a:t>
            </a:r>
            <a:r>
              <a:rPr kumimoji="1" lang="zh-CN" altLang="en-US" dirty="0"/>
              <a:t>  </a:t>
            </a:r>
            <a:r>
              <a:rPr kumimoji="1" lang="en-US" altLang="zh-CN" dirty="0"/>
              <a:t>FPU</a:t>
            </a:r>
            <a:r>
              <a:rPr kumimoji="1" lang="zh-CN" altLang="en-US" dirty="0"/>
              <a:t> 和 </a:t>
            </a:r>
            <a:r>
              <a:rPr kumimoji="1" lang="en-US" altLang="zh-CN" dirty="0"/>
              <a:t>INT32</a:t>
            </a:r>
            <a:r>
              <a:rPr kumimoji="1" lang="zh-CN" altLang="en-US" dirty="0"/>
              <a:t> </a:t>
            </a:r>
            <a:r>
              <a:rPr kumimoji="1" lang="en-US" altLang="zh-CN" dirty="0"/>
              <a:t>ALU</a:t>
            </a:r>
            <a:r>
              <a:rPr kumimoji="1" lang="zh-CN" altLang="en-US" dirty="0"/>
              <a:t>。</a:t>
            </a:r>
            <a:endParaRPr kumimoji="1" lang="en-US" altLang="zh-CN" dirty="0"/>
          </a:p>
          <a:p>
            <a:r>
              <a:rPr kumimoji="1" lang="zh-CN" altLang="en-US" dirty="0"/>
              <a:t>因为 </a:t>
            </a:r>
            <a:r>
              <a:rPr kumimoji="1" lang="en-US" altLang="zh-CN" dirty="0"/>
              <a:t>FP32:INT32</a:t>
            </a:r>
            <a:r>
              <a:rPr kumimoji="1" lang="zh-CN" altLang="en-US" dirty="0"/>
              <a:t> 是 </a:t>
            </a:r>
            <a:r>
              <a:rPr kumimoji="1" lang="en-US" altLang="zh-CN" dirty="0"/>
              <a:t>1:1</a:t>
            </a:r>
            <a:r>
              <a:rPr kumimoji="1" lang="zh-CN" altLang="en-US" dirty="0"/>
              <a:t>，所以还是很方便把它们合并成原来的 </a:t>
            </a:r>
            <a:r>
              <a:rPr kumimoji="1" lang="en-US" altLang="zh-CN" dirty="0"/>
              <a:t>CUDA Core</a:t>
            </a:r>
            <a:r>
              <a:rPr kumimoji="1" lang="zh-CN" altLang="en-US" dirty="0"/>
              <a:t> 去称呼。这样做的好处是每个 </a:t>
            </a:r>
            <a:r>
              <a:rPr kumimoji="1" lang="en-US" altLang="zh-CN" dirty="0"/>
              <a:t>SM</a:t>
            </a:r>
            <a:r>
              <a:rPr kumimoji="1" lang="zh-CN" altLang="en-US" dirty="0"/>
              <a:t> 现在支持 </a:t>
            </a:r>
            <a:r>
              <a:rPr kumimoji="1" lang="en-US" altLang="zh-CN" dirty="0"/>
              <a:t>FP32</a:t>
            </a:r>
            <a:r>
              <a:rPr kumimoji="1" lang="zh-CN" altLang="en-US" dirty="0"/>
              <a:t> 和 </a:t>
            </a:r>
            <a:r>
              <a:rPr kumimoji="1" lang="en-US" altLang="zh-CN" dirty="0"/>
              <a:t>INT32</a:t>
            </a:r>
            <a:r>
              <a:rPr kumimoji="1" lang="zh-CN" altLang="en-US" dirty="0"/>
              <a:t> 的并发执行。</a:t>
            </a:r>
          </a:p>
          <a:p>
            <a:pPr marL="0" indent="0">
              <a:buNone/>
            </a:pPr>
            <a:endParaRPr kumimoji="1" lang="zh-CN" altLang="en-US" dirty="0"/>
          </a:p>
        </p:txBody>
      </p:sp>
      <p:pic>
        <p:nvPicPr>
          <p:cNvPr id="6" name="图片 5">
            <a:extLst>
              <a:ext uri="{FF2B5EF4-FFF2-40B4-BE49-F238E27FC236}">
                <a16:creationId xmlns:a16="http://schemas.microsoft.com/office/drawing/2014/main" id="{470232B9-8B42-134C-BF48-C65E46846A33}"/>
              </a:ext>
            </a:extLst>
          </p:cNvPr>
          <p:cNvPicPr>
            <a:picLocks noChangeAspect="1"/>
          </p:cNvPicPr>
          <p:nvPr/>
        </p:nvPicPr>
        <p:blipFill>
          <a:blip r:embed="rId2"/>
          <a:stretch>
            <a:fillRect/>
          </a:stretch>
        </p:blipFill>
        <p:spPr>
          <a:xfrm>
            <a:off x="6631368" y="679570"/>
            <a:ext cx="4363557" cy="5773766"/>
          </a:xfrm>
          <a:prstGeom prst="rect">
            <a:avLst/>
          </a:prstGeom>
        </p:spPr>
      </p:pic>
    </p:spTree>
    <p:extLst>
      <p:ext uri="{BB962C8B-B14F-4D97-AF65-F5344CB8AC3E}">
        <p14:creationId xmlns:p14="http://schemas.microsoft.com/office/powerpoint/2010/main" val="424465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33279</TotalTime>
  <Words>1420</Words>
  <Application>Microsoft Macintosh PowerPoint</Application>
  <PresentationFormat>自定义</PresentationFormat>
  <Paragraphs>115</Paragraphs>
  <Slides>19</Slides>
  <Notes>1</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19</vt:i4>
      </vt:variant>
    </vt:vector>
  </HeadingPairs>
  <TitlesOfParts>
    <vt:vector size="39"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Cambria Math</vt:lpstr>
      <vt:lpstr>Futura Medium</vt:lpstr>
      <vt:lpstr>Gill Sans MT</vt:lpstr>
      <vt:lpstr>Wingdings</vt:lpstr>
      <vt:lpstr>Title1</vt:lpstr>
      <vt:lpstr>Title2</vt:lpstr>
      <vt:lpstr>content01</vt:lpstr>
      <vt:lpstr>Content02</vt:lpstr>
      <vt:lpstr>code01</vt:lpstr>
      <vt:lpstr>Thankyou</vt:lpstr>
      <vt:lpstr>AI 芯片</vt:lpstr>
      <vt:lpstr>PowerPoint 演示文稿</vt:lpstr>
      <vt:lpstr>PowerPoint 演示文稿</vt:lpstr>
      <vt:lpstr>PowerPoint 演示文稿</vt:lpstr>
      <vt:lpstr>SP，流处理器 (Stream Processor)</vt:lpstr>
      <vt:lpstr>SM（Streaming Multiprocessor）</vt:lpstr>
      <vt:lpstr>Warp</vt:lpstr>
      <vt:lpstr>CUDA Core</vt:lpstr>
      <vt:lpstr>CUDA Core</vt:lpstr>
      <vt:lpstr>CUDA（Compute Unified Device Architecture）</vt:lpstr>
      <vt:lpstr>CUDA</vt:lpstr>
      <vt:lpstr>CUDA</vt:lpstr>
      <vt:lpstr>CUDA</vt:lpstr>
      <vt:lpstr>峰值算力</vt:lpstr>
      <vt:lpstr>峰值算力</vt:lpstr>
      <vt:lpstr>GPU概念之间的关系</vt:lpstr>
      <vt:lpstr>GPU概念之间的关系</vt:lpstr>
      <vt:lpstr>Reference 引用&amp;参考</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5332</cp:revision>
  <dcterms:created xsi:type="dcterms:W3CDTF">2015-01-14T10:38:57Z</dcterms:created>
  <dcterms:modified xsi:type="dcterms:W3CDTF">2023-04-13T07:27:25Z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